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76" r:id="rId9"/>
    <p:sldId id="265" r:id="rId10"/>
    <p:sldId id="269" r:id="rId11"/>
    <p:sldId id="273" r:id="rId12"/>
    <p:sldId id="274" r:id="rId13"/>
    <p:sldId id="279" r:id="rId14"/>
    <p:sldId id="270" r:id="rId15"/>
    <p:sldId id="271" r:id="rId16"/>
    <p:sldId id="264" r:id="rId17"/>
    <p:sldId id="275" r:id="rId18"/>
    <p:sldId id="272" r:id="rId19"/>
    <p:sldId id="277" r:id="rId20"/>
    <p:sldId id="278" r:id="rId21"/>
    <p:sldId id="266" r:id="rId22"/>
    <p:sldId id="267" r:id="rId23"/>
  </p:sldIdLst>
  <p:sldSz cx="12192000" cy="6858000"/>
  <p:notesSz cx="6858000" cy="9144000"/>
  <p:defaultTextStyle>
    <a:defPPr>
      <a:defRPr lang="en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C82D9"/>
    <a:srgbClr val="235A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578B60D-C7FC-2A9C-9795-F3CEC6CD1E5C}" v="64" dt="2022-03-02T13:21:20.61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95897"/>
  </p:normalViewPr>
  <p:slideViewPr>
    <p:cSldViewPr snapToGrid="0" snapToObjects="1">
      <p:cViewPr varScale="1">
        <p:scale>
          <a:sx n="114" d="100"/>
          <a:sy n="114" d="100"/>
        </p:scale>
        <p:origin x="438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6B94DE7-3BE7-449D-940D-966383BA6C87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DCEFC487-4574-4074-87B4-E345BF05538E}">
      <dgm:prSet/>
      <dgm:spPr/>
      <dgm:t>
        <a:bodyPr/>
        <a:lstStyle/>
        <a:p>
          <a:r>
            <a:rPr lang="en-US" u="sng"/>
            <a:t>Conclusions:</a:t>
          </a:r>
          <a:endParaRPr lang="en-US"/>
        </a:p>
      </dgm:t>
    </dgm:pt>
    <dgm:pt modelId="{DEBB91A0-DA4F-49FA-B9A7-40454A535B44}" type="parTrans" cxnId="{4F8619EE-D91B-42F5-A369-0B705FFCDD79}">
      <dgm:prSet/>
      <dgm:spPr/>
      <dgm:t>
        <a:bodyPr/>
        <a:lstStyle/>
        <a:p>
          <a:endParaRPr lang="en-US"/>
        </a:p>
      </dgm:t>
    </dgm:pt>
    <dgm:pt modelId="{A634D740-552C-4BE9-8EED-769D7289FBC0}" type="sibTrans" cxnId="{4F8619EE-D91B-42F5-A369-0B705FFCDD79}">
      <dgm:prSet/>
      <dgm:spPr/>
      <dgm:t>
        <a:bodyPr/>
        <a:lstStyle/>
        <a:p>
          <a:endParaRPr lang="en-US"/>
        </a:p>
      </dgm:t>
    </dgm:pt>
    <dgm:pt modelId="{ED572080-4E26-4AA7-8237-38EB23AC7A7A}">
      <dgm:prSet/>
      <dgm:spPr/>
      <dgm:t>
        <a:bodyPr/>
        <a:lstStyle/>
        <a:p>
          <a:r>
            <a:rPr lang="en-US"/>
            <a:t>The </a:t>
          </a:r>
          <a:r>
            <a:rPr lang="en-US" b="1"/>
            <a:t>window</a:t>
          </a:r>
          <a:r>
            <a:rPr lang="en-US"/>
            <a:t> size is important in classification accuracy</a:t>
          </a:r>
        </a:p>
      </dgm:t>
    </dgm:pt>
    <dgm:pt modelId="{B2AF61D2-2493-4E50-8744-BFBC2DA8CFE6}" type="parTrans" cxnId="{7B3FA379-4459-4CBB-8B7A-DEA3BC0D6472}">
      <dgm:prSet/>
      <dgm:spPr/>
      <dgm:t>
        <a:bodyPr/>
        <a:lstStyle/>
        <a:p>
          <a:endParaRPr lang="en-US"/>
        </a:p>
      </dgm:t>
    </dgm:pt>
    <dgm:pt modelId="{84094810-CD88-4EEC-B54A-4276FEA9BADC}" type="sibTrans" cxnId="{7B3FA379-4459-4CBB-8B7A-DEA3BC0D6472}">
      <dgm:prSet/>
      <dgm:spPr/>
      <dgm:t>
        <a:bodyPr/>
        <a:lstStyle/>
        <a:p>
          <a:endParaRPr lang="en-US"/>
        </a:p>
      </dgm:t>
    </dgm:pt>
    <dgm:pt modelId="{B7C74BBC-7734-4CB4-A09C-94B58D958E00}">
      <dgm:prSet/>
      <dgm:spPr/>
      <dgm:t>
        <a:bodyPr/>
        <a:lstStyle/>
        <a:p>
          <a:r>
            <a:rPr lang="en-US" b="1"/>
            <a:t>Overlapping</a:t>
          </a:r>
          <a:r>
            <a:rPr lang="en-US"/>
            <a:t> of windows can improve models on unbalanced datasets</a:t>
          </a:r>
        </a:p>
      </dgm:t>
    </dgm:pt>
    <dgm:pt modelId="{3F49425E-23D0-4773-9759-669C718546F7}" type="parTrans" cxnId="{4B1CED57-3F9F-4824-96F8-2FEF6238FC74}">
      <dgm:prSet/>
      <dgm:spPr/>
      <dgm:t>
        <a:bodyPr/>
        <a:lstStyle/>
        <a:p>
          <a:endParaRPr lang="en-US"/>
        </a:p>
      </dgm:t>
    </dgm:pt>
    <dgm:pt modelId="{D0FAABC6-605D-461C-B698-81C17254AC7F}" type="sibTrans" cxnId="{4B1CED57-3F9F-4824-96F8-2FEF6238FC74}">
      <dgm:prSet/>
      <dgm:spPr/>
      <dgm:t>
        <a:bodyPr/>
        <a:lstStyle/>
        <a:p>
          <a:endParaRPr lang="en-US"/>
        </a:p>
      </dgm:t>
    </dgm:pt>
    <dgm:pt modelId="{ED6E530B-2EEB-4C3A-B534-900E8DE1A34D}">
      <dgm:prSet/>
      <dgm:spPr/>
      <dgm:t>
        <a:bodyPr/>
        <a:lstStyle/>
        <a:p>
          <a:r>
            <a:rPr lang="en-US"/>
            <a:t>Different </a:t>
          </a:r>
          <a:r>
            <a:rPr lang="en-US" b="1"/>
            <a:t>rates of sampling</a:t>
          </a:r>
          <a:r>
            <a:rPr lang="en-US"/>
            <a:t> apparently don’t have a lot of impact on the model</a:t>
          </a:r>
        </a:p>
      </dgm:t>
    </dgm:pt>
    <dgm:pt modelId="{84A71C45-D032-4935-8D0D-0AE2E08AEA40}" type="parTrans" cxnId="{CB02E6D5-B55C-4EB0-A1E0-59CFC66BB44B}">
      <dgm:prSet/>
      <dgm:spPr/>
      <dgm:t>
        <a:bodyPr/>
        <a:lstStyle/>
        <a:p>
          <a:endParaRPr lang="en-US"/>
        </a:p>
      </dgm:t>
    </dgm:pt>
    <dgm:pt modelId="{085B16A1-780C-4201-A02A-CFEC4EC395C2}" type="sibTrans" cxnId="{CB02E6D5-B55C-4EB0-A1E0-59CFC66BB44B}">
      <dgm:prSet/>
      <dgm:spPr/>
      <dgm:t>
        <a:bodyPr/>
        <a:lstStyle/>
        <a:p>
          <a:endParaRPr lang="en-US"/>
        </a:p>
      </dgm:t>
    </dgm:pt>
    <dgm:pt modelId="{CCC4CF29-307A-4A11-B367-0ACB4CE0DF19}">
      <dgm:prSet/>
      <dgm:spPr/>
      <dgm:t>
        <a:bodyPr/>
        <a:lstStyle/>
        <a:p>
          <a:r>
            <a:rPr lang="en-US" u="sng"/>
            <a:t>Future work/applications:</a:t>
          </a:r>
          <a:endParaRPr lang="en-US"/>
        </a:p>
      </dgm:t>
    </dgm:pt>
    <dgm:pt modelId="{C19AFF7D-10C4-42D9-A840-1DA0CCEA7EBC}" type="parTrans" cxnId="{436A3BB8-B77E-44E7-83DC-62FE791DE6AE}">
      <dgm:prSet/>
      <dgm:spPr/>
      <dgm:t>
        <a:bodyPr/>
        <a:lstStyle/>
        <a:p>
          <a:endParaRPr lang="en-US"/>
        </a:p>
      </dgm:t>
    </dgm:pt>
    <dgm:pt modelId="{2498E3A7-2B25-4324-BCA4-64C10D55BC55}" type="sibTrans" cxnId="{436A3BB8-B77E-44E7-83DC-62FE791DE6AE}">
      <dgm:prSet/>
      <dgm:spPr/>
      <dgm:t>
        <a:bodyPr/>
        <a:lstStyle/>
        <a:p>
          <a:endParaRPr lang="en-US"/>
        </a:p>
      </dgm:t>
    </dgm:pt>
    <dgm:pt modelId="{A44C4465-77F9-4B08-AB3E-90FB2A37ED0C}">
      <dgm:prSet/>
      <dgm:spPr/>
      <dgm:t>
        <a:bodyPr/>
        <a:lstStyle/>
        <a:p>
          <a:r>
            <a:rPr lang="en-US"/>
            <a:t>Implement model on an android app for </a:t>
          </a:r>
          <a:r>
            <a:rPr lang="en-US" b="1"/>
            <a:t>real time </a:t>
          </a:r>
          <a:r>
            <a:rPr lang="en-US"/>
            <a:t>classification</a:t>
          </a:r>
        </a:p>
      </dgm:t>
    </dgm:pt>
    <dgm:pt modelId="{60E12170-D854-4F11-BE4C-2C6BFEC18D59}" type="parTrans" cxnId="{22FE77B7-EEED-4AFA-9C0A-18520F29D6F5}">
      <dgm:prSet/>
      <dgm:spPr/>
      <dgm:t>
        <a:bodyPr/>
        <a:lstStyle/>
        <a:p>
          <a:endParaRPr lang="en-US"/>
        </a:p>
      </dgm:t>
    </dgm:pt>
    <dgm:pt modelId="{05A67F85-9D14-4110-B407-6C776FB31154}" type="sibTrans" cxnId="{22FE77B7-EEED-4AFA-9C0A-18520F29D6F5}">
      <dgm:prSet/>
      <dgm:spPr/>
      <dgm:t>
        <a:bodyPr/>
        <a:lstStyle/>
        <a:p>
          <a:endParaRPr lang="en-US"/>
        </a:p>
      </dgm:t>
    </dgm:pt>
    <dgm:pt modelId="{E29507CC-740F-4790-90EF-220E7FEA00E3}">
      <dgm:prSet/>
      <dgm:spPr/>
      <dgm:t>
        <a:bodyPr/>
        <a:lstStyle/>
        <a:p>
          <a:r>
            <a:rPr lang="en-US"/>
            <a:t>Try to obtain </a:t>
          </a:r>
          <a:r>
            <a:rPr lang="en-US" b="1"/>
            <a:t>speed</a:t>
          </a:r>
          <a:r>
            <a:rPr lang="en-US"/>
            <a:t> integrating acceleration data for faster sampling rates</a:t>
          </a:r>
        </a:p>
      </dgm:t>
    </dgm:pt>
    <dgm:pt modelId="{97E85E97-3753-4ED4-A36A-C8B3EFAF480C}" type="parTrans" cxnId="{EF216585-0273-472A-8D2D-50E46C910B47}">
      <dgm:prSet/>
      <dgm:spPr/>
      <dgm:t>
        <a:bodyPr/>
        <a:lstStyle/>
        <a:p>
          <a:endParaRPr lang="en-US"/>
        </a:p>
      </dgm:t>
    </dgm:pt>
    <dgm:pt modelId="{A6C19B6D-CEFD-4B35-A868-92D140DDA4ED}" type="sibTrans" cxnId="{EF216585-0273-472A-8D2D-50E46C910B47}">
      <dgm:prSet/>
      <dgm:spPr/>
      <dgm:t>
        <a:bodyPr/>
        <a:lstStyle/>
        <a:p>
          <a:endParaRPr lang="en-US"/>
        </a:p>
      </dgm:t>
    </dgm:pt>
    <dgm:pt modelId="{F5AC0969-0563-439D-88A1-2D302931110F}">
      <dgm:prSet/>
      <dgm:spPr/>
      <dgm:t>
        <a:bodyPr/>
        <a:lstStyle/>
        <a:p>
          <a:r>
            <a:rPr lang="en-US"/>
            <a:t>Try </a:t>
          </a:r>
          <a:r>
            <a:rPr lang="en-US" b="1"/>
            <a:t>different ML </a:t>
          </a:r>
          <a:r>
            <a:rPr lang="en-US"/>
            <a:t>algorithms and </a:t>
          </a:r>
          <a:r>
            <a:rPr lang="en-US" b="1"/>
            <a:t>online</a:t>
          </a:r>
          <a:r>
            <a:rPr lang="en-US"/>
            <a:t> learning</a:t>
          </a:r>
        </a:p>
      </dgm:t>
    </dgm:pt>
    <dgm:pt modelId="{F35ED9EB-5261-444F-8596-B2D9E819975F}" type="parTrans" cxnId="{C169ABEF-8BA1-444C-BF23-7494311F76D9}">
      <dgm:prSet/>
      <dgm:spPr/>
      <dgm:t>
        <a:bodyPr/>
        <a:lstStyle/>
        <a:p>
          <a:endParaRPr lang="en-US"/>
        </a:p>
      </dgm:t>
    </dgm:pt>
    <dgm:pt modelId="{C7343FC2-C42A-43A4-BE1E-560B66C2164A}" type="sibTrans" cxnId="{C169ABEF-8BA1-444C-BF23-7494311F76D9}">
      <dgm:prSet/>
      <dgm:spPr/>
      <dgm:t>
        <a:bodyPr/>
        <a:lstStyle/>
        <a:p>
          <a:endParaRPr lang="en-US"/>
        </a:p>
      </dgm:t>
    </dgm:pt>
    <dgm:pt modelId="{9A9F4BC0-A128-4A30-9F57-DD0B29A5D9A2}" type="pres">
      <dgm:prSet presAssocID="{16B94DE7-3BE7-449D-940D-966383BA6C87}" presName="diagram" presStyleCnt="0">
        <dgm:presLayoutVars>
          <dgm:dir/>
          <dgm:resizeHandles val="exact"/>
        </dgm:presLayoutVars>
      </dgm:prSet>
      <dgm:spPr/>
    </dgm:pt>
    <dgm:pt modelId="{2CF9063A-59E4-46AA-A5ED-24292AED24B1}" type="pres">
      <dgm:prSet presAssocID="{DCEFC487-4574-4074-87B4-E345BF05538E}" presName="node" presStyleLbl="node1" presStyleIdx="0" presStyleCnt="8">
        <dgm:presLayoutVars>
          <dgm:bulletEnabled val="1"/>
        </dgm:presLayoutVars>
      </dgm:prSet>
      <dgm:spPr/>
    </dgm:pt>
    <dgm:pt modelId="{31B8B7BD-1304-492A-AC9D-FE1112E314AB}" type="pres">
      <dgm:prSet presAssocID="{A634D740-552C-4BE9-8EED-769D7289FBC0}" presName="sibTrans" presStyleCnt="0"/>
      <dgm:spPr/>
    </dgm:pt>
    <dgm:pt modelId="{D58D7DC0-0836-46DC-AC2D-8D59145AFD61}" type="pres">
      <dgm:prSet presAssocID="{ED572080-4E26-4AA7-8237-38EB23AC7A7A}" presName="node" presStyleLbl="node1" presStyleIdx="1" presStyleCnt="8">
        <dgm:presLayoutVars>
          <dgm:bulletEnabled val="1"/>
        </dgm:presLayoutVars>
      </dgm:prSet>
      <dgm:spPr/>
    </dgm:pt>
    <dgm:pt modelId="{19833E81-0DF4-471A-AF8E-8ECFFFE902AF}" type="pres">
      <dgm:prSet presAssocID="{84094810-CD88-4EEC-B54A-4276FEA9BADC}" presName="sibTrans" presStyleCnt="0"/>
      <dgm:spPr/>
    </dgm:pt>
    <dgm:pt modelId="{2E4F70B2-9B62-4B17-BD61-E6D4BD63E50A}" type="pres">
      <dgm:prSet presAssocID="{B7C74BBC-7734-4CB4-A09C-94B58D958E00}" presName="node" presStyleLbl="node1" presStyleIdx="2" presStyleCnt="8">
        <dgm:presLayoutVars>
          <dgm:bulletEnabled val="1"/>
        </dgm:presLayoutVars>
      </dgm:prSet>
      <dgm:spPr/>
    </dgm:pt>
    <dgm:pt modelId="{66FAC728-42DB-44EA-BAF3-0E45A4788752}" type="pres">
      <dgm:prSet presAssocID="{D0FAABC6-605D-461C-B698-81C17254AC7F}" presName="sibTrans" presStyleCnt="0"/>
      <dgm:spPr/>
    </dgm:pt>
    <dgm:pt modelId="{9316A182-F09C-4AEB-8D51-03BCD4F8E42F}" type="pres">
      <dgm:prSet presAssocID="{ED6E530B-2EEB-4C3A-B534-900E8DE1A34D}" presName="node" presStyleLbl="node1" presStyleIdx="3" presStyleCnt="8">
        <dgm:presLayoutVars>
          <dgm:bulletEnabled val="1"/>
        </dgm:presLayoutVars>
      </dgm:prSet>
      <dgm:spPr/>
    </dgm:pt>
    <dgm:pt modelId="{35FFE482-5ED5-48B1-BA77-E0D241E9462F}" type="pres">
      <dgm:prSet presAssocID="{085B16A1-780C-4201-A02A-CFEC4EC395C2}" presName="sibTrans" presStyleCnt="0"/>
      <dgm:spPr/>
    </dgm:pt>
    <dgm:pt modelId="{E854BAC2-BCD9-4CAD-B2D6-D741CCADD2BC}" type="pres">
      <dgm:prSet presAssocID="{CCC4CF29-307A-4A11-B367-0ACB4CE0DF19}" presName="node" presStyleLbl="node1" presStyleIdx="4" presStyleCnt="8">
        <dgm:presLayoutVars>
          <dgm:bulletEnabled val="1"/>
        </dgm:presLayoutVars>
      </dgm:prSet>
      <dgm:spPr/>
    </dgm:pt>
    <dgm:pt modelId="{575700A9-9A28-4664-9EA5-4A4E7E90FF19}" type="pres">
      <dgm:prSet presAssocID="{2498E3A7-2B25-4324-BCA4-64C10D55BC55}" presName="sibTrans" presStyleCnt="0"/>
      <dgm:spPr/>
    </dgm:pt>
    <dgm:pt modelId="{D83F1A9C-BD17-4FC4-9BAB-429F0A85FD43}" type="pres">
      <dgm:prSet presAssocID="{A44C4465-77F9-4B08-AB3E-90FB2A37ED0C}" presName="node" presStyleLbl="node1" presStyleIdx="5" presStyleCnt="8">
        <dgm:presLayoutVars>
          <dgm:bulletEnabled val="1"/>
        </dgm:presLayoutVars>
      </dgm:prSet>
      <dgm:spPr/>
    </dgm:pt>
    <dgm:pt modelId="{7A1DF6EF-B299-44DD-8E33-CC7A2D8CF721}" type="pres">
      <dgm:prSet presAssocID="{05A67F85-9D14-4110-B407-6C776FB31154}" presName="sibTrans" presStyleCnt="0"/>
      <dgm:spPr/>
    </dgm:pt>
    <dgm:pt modelId="{7C4D3F1C-228B-4F59-92E0-D55A0FC0D4C4}" type="pres">
      <dgm:prSet presAssocID="{E29507CC-740F-4790-90EF-220E7FEA00E3}" presName="node" presStyleLbl="node1" presStyleIdx="6" presStyleCnt="8">
        <dgm:presLayoutVars>
          <dgm:bulletEnabled val="1"/>
        </dgm:presLayoutVars>
      </dgm:prSet>
      <dgm:spPr/>
    </dgm:pt>
    <dgm:pt modelId="{04EC414D-E8FB-4C15-AD02-38DC02BEC915}" type="pres">
      <dgm:prSet presAssocID="{A6C19B6D-CEFD-4B35-A868-92D140DDA4ED}" presName="sibTrans" presStyleCnt="0"/>
      <dgm:spPr/>
    </dgm:pt>
    <dgm:pt modelId="{8E4BA1B0-C3C4-4A4D-823A-B9304714A79A}" type="pres">
      <dgm:prSet presAssocID="{F5AC0969-0563-439D-88A1-2D302931110F}" presName="node" presStyleLbl="node1" presStyleIdx="7" presStyleCnt="8">
        <dgm:presLayoutVars>
          <dgm:bulletEnabled val="1"/>
        </dgm:presLayoutVars>
      </dgm:prSet>
      <dgm:spPr/>
    </dgm:pt>
  </dgm:ptLst>
  <dgm:cxnLst>
    <dgm:cxn modelId="{C771CB2B-0406-4D05-B82D-6E115B38E05C}" type="presOf" srcId="{B7C74BBC-7734-4CB4-A09C-94B58D958E00}" destId="{2E4F70B2-9B62-4B17-BD61-E6D4BD63E50A}" srcOrd="0" destOrd="0" presId="urn:microsoft.com/office/officeart/2005/8/layout/default"/>
    <dgm:cxn modelId="{9460624B-01B1-46FB-AE6F-C7149E875516}" type="presOf" srcId="{ED572080-4E26-4AA7-8237-38EB23AC7A7A}" destId="{D58D7DC0-0836-46DC-AC2D-8D59145AFD61}" srcOrd="0" destOrd="0" presId="urn:microsoft.com/office/officeart/2005/8/layout/default"/>
    <dgm:cxn modelId="{4B1CED57-3F9F-4824-96F8-2FEF6238FC74}" srcId="{16B94DE7-3BE7-449D-940D-966383BA6C87}" destId="{B7C74BBC-7734-4CB4-A09C-94B58D958E00}" srcOrd="2" destOrd="0" parTransId="{3F49425E-23D0-4773-9759-669C718546F7}" sibTransId="{D0FAABC6-605D-461C-B698-81C17254AC7F}"/>
    <dgm:cxn modelId="{7B3FA379-4459-4CBB-8B7A-DEA3BC0D6472}" srcId="{16B94DE7-3BE7-449D-940D-966383BA6C87}" destId="{ED572080-4E26-4AA7-8237-38EB23AC7A7A}" srcOrd="1" destOrd="0" parTransId="{B2AF61D2-2493-4E50-8744-BFBC2DA8CFE6}" sibTransId="{84094810-CD88-4EEC-B54A-4276FEA9BADC}"/>
    <dgm:cxn modelId="{EF216585-0273-472A-8D2D-50E46C910B47}" srcId="{16B94DE7-3BE7-449D-940D-966383BA6C87}" destId="{E29507CC-740F-4790-90EF-220E7FEA00E3}" srcOrd="6" destOrd="0" parTransId="{97E85E97-3753-4ED4-A36A-C8B3EFAF480C}" sibTransId="{A6C19B6D-CEFD-4B35-A868-92D140DDA4ED}"/>
    <dgm:cxn modelId="{DDDC0698-DD88-40E2-9516-1328D4308E19}" type="presOf" srcId="{DCEFC487-4574-4074-87B4-E345BF05538E}" destId="{2CF9063A-59E4-46AA-A5ED-24292AED24B1}" srcOrd="0" destOrd="0" presId="urn:microsoft.com/office/officeart/2005/8/layout/default"/>
    <dgm:cxn modelId="{832B20A8-F149-471D-8D8F-A38E9389323F}" type="presOf" srcId="{CCC4CF29-307A-4A11-B367-0ACB4CE0DF19}" destId="{E854BAC2-BCD9-4CAD-B2D6-D741CCADD2BC}" srcOrd="0" destOrd="0" presId="urn:microsoft.com/office/officeart/2005/8/layout/default"/>
    <dgm:cxn modelId="{22FE77B7-EEED-4AFA-9C0A-18520F29D6F5}" srcId="{16B94DE7-3BE7-449D-940D-966383BA6C87}" destId="{A44C4465-77F9-4B08-AB3E-90FB2A37ED0C}" srcOrd="5" destOrd="0" parTransId="{60E12170-D854-4F11-BE4C-2C6BFEC18D59}" sibTransId="{05A67F85-9D14-4110-B407-6C776FB31154}"/>
    <dgm:cxn modelId="{436A3BB8-B77E-44E7-83DC-62FE791DE6AE}" srcId="{16B94DE7-3BE7-449D-940D-966383BA6C87}" destId="{CCC4CF29-307A-4A11-B367-0ACB4CE0DF19}" srcOrd="4" destOrd="0" parTransId="{C19AFF7D-10C4-42D9-A840-1DA0CCEA7EBC}" sibTransId="{2498E3A7-2B25-4324-BCA4-64C10D55BC55}"/>
    <dgm:cxn modelId="{157589BE-250E-4EA1-A2B6-42C985BEA584}" type="presOf" srcId="{16B94DE7-3BE7-449D-940D-966383BA6C87}" destId="{9A9F4BC0-A128-4A30-9F57-DD0B29A5D9A2}" srcOrd="0" destOrd="0" presId="urn:microsoft.com/office/officeart/2005/8/layout/default"/>
    <dgm:cxn modelId="{C6F414C3-78C8-4E01-A3B1-FFDE42F950BE}" type="presOf" srcId="{A44C4465-77F9-4B08-AB3E-90FB2A37ED0C}" destId="{D83F1A9C-BD17-4FC4-9BAB-429F0A85FD43}" srcOrd="0" destOrd="0" presId="urn:microsoft.com/office/officeart/2005/8/layout/default"/>
    <dgm:cxn modelId="{CB02E6D5-B55C-4EB0-A1E0-59CFC66BB44B}" srcId="{16B94DE7-3BE7-449D-940D-966383BA6C87}" destId="{ED6E530B-2EEB-4C3A-B534-900E8DE1A34D}" srcOrd="3" destOrd="0" parTransId="{84A71C45-D032-4935-8D0D-0AE2E08AEA40}" sibTransId="{085B16A1-780C-4201-A02A-CFEC4EC395C2}"/>
    <dgm:cxn modelId="{4F8619EE-D91B-42F5-A369-0B705FFCDD79}" srcId="{16B94DE7-3BE7-449D-940D-966383BA6C87}" destId="{DCEFC487-4574-4074-87B4-E345BF05538E}" srcOrd="0" destOrd="0" parTransId="{DEBB91A0-DA4F-49FA-B9A7-40454A535B44}" sibTransId="{A634D740-552C-4BE9-8EED-769D7289FBC0}"/>
    <dgm:cxn modelId="{C169ABEF-8BA1-444C-BF23-7494311F76D9}" srcId="{16B94DE7-3BE7-449D-940D-966383BA6C87}" destId="{F5AC0969-0563-439D-88A1-2D302931110F}" srcOrd="7" destOrd="0" parTransId="{F35ED9EB-5261-444F-8596-B2D9E819975F}" sibTransId="{C7343FC2-C42A-43A4-BE1E-560B66C2164A}"/>
    <dgm:cxn modelId="{9B2DEBF5-0C83-498F-8C19-75073E7067B5}" type="presOf" srcId="{ED6E530B-2EEB-4C3A-B534-900E8DE1A34D}" destId="{9316A182-F09C-4AEB-8D51-03BCD4F8E42F}" srcOrd="0" destOrd="0" presId="urn:microsoft.com/office/officeart/2005/8/layout/default"/>
    <dgm:cxn modelId="{A7941AF9-00E0-4D27-B94A-FA9B5FEC23C3}" type="presOf" srcId="{F5AC0969-0563-439D-88A1-2D302931110F}" destId="{8E4BA1B0-C3C4-4A4D-823A-B9304714A79A}" srcOrd="0" destOrd="0" presId="urn:microsoft.com/office/officeart/2005/8/layout/default"/>
    <dgm:cxn modelId="{BA6D35F9-DB8C-400F-9BFC-54BD352843ED}" type="presOf" srcId="{E29507CC-740F-4790-90EF-220E7FEA00E3}" destId="{7C4D3F1C-228B-4F59-92E0-D55A0FC0D4C4}" srcOrd="0" destOrd="0" presId="urn:microsoft.com/office/officeart/2005/8/layout/default"/>
    <dgm:cxn modelId="{A7789281-28A0-4AF5-86F7-B6CED9FD1C7A}" type="presParOf" srcId="{9A9F4BC0-A128-4A30-9F57-DD0B29A5D9A2}" destId="{2CF9063A-59E4-46AA-A5ED-24292AED24B1}" srcOrd="0" destOrd="0" presId="urn:microsoft.com/office/officeart/2005/8/layout/default"/>
    <dgm:cxn modelId="{50C84361-FCA1-4D36-9E48-C65604198AF6}" type="presParOf" srcId="{9A9F4BC0-A128-4A30-9F57-DD0B29A5D9A2}" destId="{31B8B7BD-1304-492A-AC9D-FE1112E314AB}" srcOrd="1" destOrd="0" presId="urn:microsoft.com/office/officeart/2005/8/layout/default"/>
    <dgm:cxn modelId="{4C5762EF-EEB4-48DB-BA10-FDA32F1ADF2A}" type="presParOf" srcId="{9A9F4BC0-A128-4A30-9F57-DD0B29A5D9A2}" destId="{D58D7DC0-0836-46DC-AC2D-8D59145AFD61}" srcOrd="2" destOrd="0" presId="urn:microsoft.com/office/officeart/2005/8/layout/default"/>
    <dgm:cxn modelId="{4EDC6550-8250-46C5-B211-48550959BE7D}" type="presParOf" srcId="{9A9F4BC0-A128-4A30-9F57-DD0B29A5D9A2}" destId="{19833E81-0DF4-471A-AF8E-8ECFFFE902AF}" srcOrd="3" destOrd="0" presId="urn:microsoft.com/office/officeart/2005/8/layout/default"/>
    <dgm:cxn modelId="{2DB46414-733D-4450-B2DB-F4D85052A30D}" type="presParOf" srcId="{9A9F4BC0-A128-4A30-9F57-DD0B29A5D9A2}" destId="{2E4F70B2-9B62-4B17-BD61-E6D4BD63E50A}" srcOrd="4" destOrd="0" presId="urn:microsoft.com/office/officeart/2005/8/layout/default"/>
    <dgm:cxn modelId="{91BA73F0-1CAE-472D-91B6-B9D3C926F553}" type="presParOf" srcId="{9A9F4BC0-A128-4A30-9F57-DD0B29A5D9A2}" destId="{66FAC728-42DB-44EA-BAF3-0E45A4788752}" srcOrd="5" destOrd="0" presId="urn:microsoft.com/office/officeart/2005/8/layout/default"/>
    <dgm:cxn modelId="{CD7D8023-554C-4BEB-8E33-54376F1334D1}" type="presParOf" srcId="{9A9F4BC0-A128-4A30-9F57-DD0B29A5D9A2}" destId="{9316A182-F09C-4AEB-8D51-03BCD4F8E42F}" srcOrd="6" destOrd="0" presId="urn:microsoft.com/office/officeart/2005/8/layout/default"/>
    <dgm:cxn modelId="{18DF7573-4F40-4DAE-A246-69CCD4996396}" type="presParOf" srcId="{9A9F4BC0-A128-4A30-9F57-DD0B29A5D9A2}" destId="{35FFE482-5ED5-48B1-BA77-E0D241E9462F}" srcOrd="7" destOrd="0" presId="urn:microsoft.com/office/officeart/2005/8/layout/default"/>
    <dgm:cxn modelId="{8EF53F1A-49B3-4E93-9326-DBA7AC0D88DA}" type="presParOf" srcId="{9A9F4BC0-A128-4A30-9F57-DD0B29A5D9A2}" destId="{E854BAC2-BCD9-4CAD-B2D6-D741CCADD2BC}" srcOrd="8" destOrd="0" presId="urn:microsoft.com/office/officeart/2005/8/layout/default"/>
    <dgm:cxn modelId="{AF94269B-BC29-4ADB-BEED-6C892344A036}" type="presParOf" srcId="{9A9F4BC0-A128-4A30-9F57-DD0B29A5D9A2}" destId="{575700A9-9A28-4664-9EA5-4A4E7E90FF19}" srcOrd="9" destOrd="0" presId="urn:microsoft.com/office/officeart/2005/8/layout/default"/>
    <dgm:cxn modelId="{2C3C2AAC-ADA6-4911-B2C9-3BB348C07F61}" type="presParOf" srcId="{9A9F4BC0-A128-4A30-9F57-DD0B29A5D9A2}" destId="{D83F1A9C-BD17-4FC4-9BAB-429F0A85FD43}" srcOrd="10" destOrd="0" presId="urn:microsoft.com/office/officeart/2005/8/layout/default"/>
    <dgm:cxn modelId="{5B326526-066B-4958-9F64-EDDFE40C0C14}" type="presParOf" srcId="{9A9F4BC0-A128-4A30-9F57-DD0B29A5D9A2}" destId="{7A1DF6EF-B299-44DD-8E33-CC7A2D8CF721}" srcOrd="11" destOrd="0" presId="urn:microsoft.com/office/officeart/2005/8/layout/default"/>
    <dgm:cxn modelId="{1F0DED84-5BB6-4EB0-8DF3-AB3007764190}" type="presParOf" srcId="{9A9F4BC0-A128-4A30-9F57-DD0B29A5D9A2}" destId="{7C4D3F1C-228B-4F59-92E0-D55A0FC0D4C4}" srcOrd="12" destOrd="0" presId="urn:microsoft.com/office/officeart/2005/8/layout/default"/>
    <dgm:cxn modelId="{2DF3DD00-89A0-4D77-AE52-10CC0FD81783}" type="presParOf" srcId="{9A9F4BC0-A128-4A30-9F57-DD0B29A5D9A2}" destId="{04EC414D-E8FB-4C15-AD02-38DC02BEC915}" srcOrd="13" destOrd="0" presId="urn:microsoft.com/office/officeart/2005/8/layout/default"/>
    <dgm:cxn modelId="{2AC665A6-2CC9-4645-8011-B85AEF457E6D}" type="presParOf" srcId="{9A9F4BC0-A128-4A30-9F57-DD0B29A5D9A2}" destId="{8E4BA1B0-C3C4-4A4D-823A-B9304714A79A}" srcOrd="1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F9063A-59E4-46AA-A5ED-24292AED24B1}">
      <dsp:nvSpPr>
        <dsp:cNvPr id="0" name=""/>
        <dsp:cNvSpPr/>
      </dsp:nvSpPr>
      <dsp:spPr>
        <a:xfrm>
          <a:off x="3105" y="823133"/>
          <a:ext cx="2463501" cy="147810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u="sng" kern="1200"/>
            <a:t>Conclusions:</a:t>
          </a:r>
          <a:endParaRPr lang="en-US" sz="2100" kern="1200"/>
        </a:p>
      </dsp:txBody>
      <dsp:txXfrm>
        <a:off x="3105" y="823133"/>
        <a:ext cx="2463501" cy="1478101"/>
      </dsp:txXfrm>
    </dsp:sp>
    <dsp:sp modelId="{D58D7DC0-0836-46DC-AC2D-8D59145AFD61}">
      <dsp:nvSpPr>
        <dsp:cNvPr id="0" name=""/>
        <dsp:cNvSpPr/>
      </dsp:nvSpPr>
      <dsp:spPr>
        <a:xfrm>
          <a:off x="2712957" y="823133"/>
          <a:ext cx="2463501" cy="147810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The </a:t>
          </a:r>
          <a:r>
            <a:rPr lang="en-US" sz="2100" b="1" kern="1200"/>
            <a:t>window</a:t>
          </a:r>
          <a:r>
            <a:rPr lang="en-US" sz="2100" kern="1200"/>
            <a:t> size is important in classification accuracy</a:t>
          </a:r>
        </a:p>
      </dsp:txBody>
      <dsp:txXfrm>
        <a:off x="2712957" y="823133"/>
        <a:ext cx="2463501" cy="1478101"/>
      </dsp:txXfrm>
    </dsp:sp>
    <dsp:sp modelId="{2E4F70B2-9B62-4B17-BD61-E6D4BD63E50A}">
      <dsp:nvSpPr>
        <dsp:cNvPr id="0" name=""/>
        <dsp:cNvSpPr/>
      </dsp:nvSpPr>
      <dsp:spPr>
        <a:xfrm>
          <a:off x="5422809" y="823133"/>
          <a:ext cx="2463501" cy="147810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/>
            <a:t>Overlapping</a:t>
          </a:r>
          <a:r>
            <a:rPr lang="en-US" sz="2100" kern="1200"/>
            <a:t> of windows can improve models on unbalanced datasets</a:t>
          </a:r>
        </a:p>
      </dsp:txBody>
      <dsp:txXfrm>
        <a:off x="5422809" y="823133"/>
        <a:ext cx="2463501" cy="1478101"/>
      </dsp:txXfrm>
    </dsp:sp>
    <dsp:sp modelId="{9316A182-F09C-4AEB-8D51-03BCD4F8E42F}">
      <dsp:nvSpPr>
        <dsp:cNvPr id="0" name=""/>
        <dsp:cNvSpPr/>
      </dsp:nvSpPr>
      <dsp:spPr>
        <a:xfrm>
          <a:off x="8132661" y="823133"/>
          <a:ext cx="2463501" cy="147810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Different </a:t>
          </a:r>
          <a:r>
            <a:rPr lang="en-US" sz="2100" b="1" kern="1200"/>
            <a:t>rates of sampling</a:t>
          </a:r>
          <a:r>
            <a:rPr lang="en-US" sz="2100" kern="1200"/>
            <a:t> apparently don’t have a lot of impact on the model</a:t>
          </a:r>
        </a:p>
      </dsp:txBody>
      <dsp:txXfrm>
        <a:off x="8132661" y="823133"/>
        <a:ext cx="2463501" cy="1478101"/>
      </dsp:txXfrm>
    </dsp:sp>
    <dsp:sp modelId="{E854BAC2-BCD9-4CAD-B2D6-D741CCADD2BC}">
      <dsp:nvSpPr>
        <dsp:cNvPr id="0" name=""/>
        <dsp:cNvSpPr/>
      </dsp:nvSpPr>
      <dsp:spPr>
        <a:xfrm>
          <a:off x="3105" y="2547585"/>
          <a:ext cx="2463501" cy="147810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u="sng" kern="1200"/>
            <a:t>Future work/applications:</a:t>
          </a:r>
          <a:endParaRPr lang="en-US" sz="2100" kern="1200"/>
        </a:p>
      </dsp:txBody>
      <dsp:txXfrm>
        <a:off x="3105" y="2547585"/>
        <a:ext cx="2463501" cy="1478101"/>
      </dsp:txXfrm>
    </dsp:sp>
    <dsp:sp modelId="{D83F1A9C-BD17-4FC4-9BAB-429F0A85FD43}">
      <dsp:nvSpPr>
        <dsp:cNvPr id="0" name=""/>
        <dsp:cNvSpPr/>
      </dsp:nvSpPr>
      <dsp:spPr>
        <a:xfrm>
          <a:off x="2712957" y="2547585"/>
          <a:ext cx="2463501" cy="147810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Implement model on an android app for </a:t>
          </a:r>
          <a:r>
            <a:rPr lang="en-US" sz="2100" b="1" kern="1200"/>
            <a:t>real time </a:t>
          </a:r>
          <a:r>
            <a:rPr lang="en-US" sz="2100" kern="1200"/>
            <a:t>classification</a:t>
          </a:r>
        </a:p>
      </dsp:txBody>
      <dsp:txXfrm>
        <a:off x="2712957" y="2547585"/>
        <a:ext cx="2463501" cy="1478101"/>
      </dsp:txXfrm>
    </dsp:sp>
    <dsp:sp modelId="{7C4D3F1C-228B-4F59-92E0-D55A0FC0D4C4}">
      <dsp:nvSpPr>
        <dsp:cNvPr id="0" name=""/>
        <dsp:cNvSpPr/>
      </dsp:nvSpPr>
      <dsp:spPr>
        <a:xfrm>
          <a:off x="5422809" y="2547585"/>
          <a:ext cx="2463501" cy="147810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Try to obtain </a:t>
          </a:r>
          <a:r>
            <a:rPr lang="en-US" sz="2100" b="1" kern="1200"/>
            <a:t>speed</a:t>
          </a:r>
          <a:r>
            <a:rPr lang="en-US" sz="2100" kern="1200"/>
            <a:t> integrating acceleration data for faster sampling rates</a:t>
          </a:r>
        </a:p>
      </dsp:txBody>
      <dsp:txXfrm>
        <a:off x="5422809" y="2547585"/>
        <a:ext cx="2463501" cy="1478101"/>
      </dsp:txXfrm>
    </dsp:sp>
    <dsp:sp modelId="{8E4BA1B0-C3C4-4A4D-823A-B9304714A79A}">
      <dsp:nvSpPr>
        <dsp:cNvPr id="0" name=""/>
        <dsp:cNvSpPr/>
      </dsp:nvSpPr>
      <dsp:spPr>
        <a:xfrm>
          <a:off x="8132661" y="2547585"/>
          <a:ext cx="2463501" cy="147810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Try </a:t>
          </a:r>
          <a:r>
            <a:rPr lang="en-US" sz="2100" b="1" kern="1200"/>
            <a:t>different ML </a:t>
          </a:r>
          <a:r>
            <a:rPr lang="en-US" sz="2100" kern="1200"/>
            <a:t>algorithms and </a:t>
          </a:r>
          <a:r>
            <a:rPr lang="en-US" sz="2100" b="1" kern="1200"/>
            <a:t>online</a:t>
          </a:r>
          <a:r>
            <a:rPr lang="en-US" sz="2100" kern="1200"/>
            <a:t> learning</a:t>
          </a:r>
        </a:p>
      </dsp:txBody>
      <dsp:txXfrm>
        <a:off x="8132661" y="2547585"/>
        <a:ext cx="2463501" cy="147810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P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580C95-64CF-A944-B598-66CE90B6060C}" type="datetimeFigureOut">
              <a:rPr lang="en-PT" smtClean="0"/>
              <a:t>07/19/2022</a:t>
            </a:fld>
            <a:endParaRPr lang="en-P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P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622C9B-6F70-7945-B6CB-1406EF2F6130}" type="slidenum">
              <a:rPr lang="en-PT" smtClean="0"/>
              <a:t>‹Nº›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962688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6" name="Google Shape;26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251976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40" name="Google Shape;340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542704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48" name="Google Shape;348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876528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76" name="Google Shape;27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393366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84" name="Google Shape;28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339743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92" name="Google Shape;29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167023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00" name="Google Shape;30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837378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08" name="Google Shape;308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587782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16" name="Google Shape;316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495848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32" name="Google Shape;332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842985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24" name="Google Shape;324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137450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B03E3-75F7-6E44-B029-62DB479261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P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CC20D9-29A5-5348-9075-F2FDC8436E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P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687BC5-4AD8-1043-A2FF-A4DE76B093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4A2FF2-27FD-6D47-BD6E-BB4F6E0B6DFB}" type="datetimeFigureOut">
              <a:rPr lang="en-PT" smtClean="0"/>
              <a:t>07/19/2022</a:t>
            </a:fld>
            <a:endParaRPr lang="en-P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6E9941-93E1-5948-88E5-0C55B40237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ADEE9B-717E-5D4F-A614-229F0FAC49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E7A99-2DFB-C24B-BFEF-7EDAA4FCEF3F}" type="slidenum">
              <a:rPr lang="en-PT" smtClean="0"/>
              <a:t>‹Nº›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9603844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E0E897-B7D2-5E4F-8DC1-F4EA1B7869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P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4354E4-6DAB-994E-9BA3-DC4322B89E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4C32B2-7798-E442-BEC3-91F203827D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4A2FF2-27FD-6D47-BD6E-BB4F6E0B6DFB}" type="datetimeFigureOut">
              <a:rPr lang="en-PT" smtClean="0"/>
              <a:t>07/19/2022</a:t>
            </a:fld>
            <a:endParaRPr lang="en-P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8C41F0-E998-9E4C-B4F9-2AA5A0BEF0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4A3AE8-FC6E-994B-BD75-5A14930EB3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E7A99-2DFB-C24B-BFEF-7EDAA4FCEF3F}" type="slidenum">
              <a:rPr lang="en-PT" smtClean="0"/>
              <a:t>‹Nº›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42212542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544EF56-B2EA-DC49-B6D5-D4850357A08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P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25EE91-1728-1D49-B388-DEF849DF6A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012BB5-3AD2-9343-BB80-5DE28A08E9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4A2FF2-27FD-6D47-BD6E-BB4F6E0B6DFB}" type="datetimeFigureOut">
              <a:rPr lang="en-PT" smtClean="0"/>
              <a:t>07/19/2022</a:t>
            </a:fld>
            <a:endParaRPr lang="en-P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2E47EE-9110-4B45-AD66-7FC33471D0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8CA1D3-665A-2C42-AAD7-E12E3C977E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E7A99-2DFB-C24B-BFEF-7EDAA4FCEF3F}" type="slidenum">
              <a:rPr lang="en-PT" smtClean="0"/>
              <a:t>‹Nº›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28217784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B9B67-81F6-CA43-9B9C-4EFD5F4B8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P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D2765A-C6B7-554F-AA84-B4E0905C5A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6D5235-1FD9-704D-930D-A8FF0133A2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4A2FF2-27FD-6D47-BD6E-BB4F6E0B6DFB}" type="datetimeFigureOut">
              <a:rPr lang="en-PT" smtClean="0"/>
              <a:t>07/19/2022</a:t>
            </a:fld>
            <a:endParaRPr lang="en-P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10D47C-D4B2-2E40-9C18-41A3A1694D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300259-25B3-4742-963B-FB762C04C0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E7A99-2DFB-C24B-BFEF-7EDAA4FCEF3F}" type="slidenum">
              <a:rPr lang="en-PT" smtClean="0"/>
              <a:t>‹Nº›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5325593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49D10B-C0EC-324E-805D-C969F4990E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P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28E984-10D3-604C-944F-9F2E567F93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F63049-3E2C-9F44-834B-B2B60C6603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4A2FF2-27FD-6D47-BD6E-BB4F6E0B6DFB}" type="datetimeFigureOut">
              <a:rPr lang="en-PT" smtClean="0"/>
              <a:t>07/19/2022</a:t>
            </a:fld>
            <a:endParaRPr lang="en-P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77783A-696B-E84B-919A-4751CBAAA1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F83790-21DC-7849-9CAC-71BC31A02B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E7A99-2DFB-C24B-BFEF-7EDAA4FCEF3F}" type="slidenum">
              <a:rPr lang="en-PT" smtClean="0"/>
              <a:t>‹Nº›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12552767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0EE664-CD05-624F-A772-92DC9D0FA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P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09DFEF-C127-8E4D-B4CA-56A2C44F469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352B3A-F835-DA43-8711-D2F1580FED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7C04CE-2206-8C41-8265-255E1AA552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4A2FF2-27FD-6D47-BD6E-BB4F6E0B6DFB}" type="datetimeFigureOut">
              <a:rPr lang="en-PT" smtClean="0"/>
              <a:t>07/19/2022</a:t>
            </a:fld>
            <a:endParaRPr lang="en-P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EDF8F3-EBAF-4F47-A700-0B9FC3E3D2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14722C-1C5A-4F45-BFAC-01AAA37652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E7A99-2DFB-C24B-BFEF-7EDAA4FCEF3F}" type="slidenum">
              <a:rPr lang="en-PT" smtClean="0"/>
              <a:t>‹Nº›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25238274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26CAF2-E02C-F84B-86BE-00F7B5D4A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P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A0FE3F-782B-3846-8898-8ED69DCBE6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C147C6-ECD8-9E42-832F-3C16934937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5BBDA90-6484-B24A-9A34-1E93B3D5E98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F4DF4E7-0802-B74E-ADB1-87BE3B5E4B0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C9C5389-5559-744D-A398-F3122C03C5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4A2FF2-27FD-6D47-BD6E-BB4F6E0B6DFB}" type="datetimeFigureOut">
              <a:rPr lang="en-PT" smtClean="0"/>
              <a:t>07/19/2022</a:t>
            </a:fld>
            <a:endParaRPr lang="en-P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BE5F765-347A-504E-80AE-91CDA244F4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21019F8-2FE0-1241-A225-71B0C4727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E7A99-2DFB-C24B-BFEF-7EDAA4FCEF3F}" type="slidenum">
              <a:rPr lang="en-PT" smtClean="0"/>
              <a:t>‹Nº›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15958219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226546-35B3-9845-9B5C-1627822C0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P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4B1686-29AE-3243-920C-074069D1E6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4A2FF2-27FD-6D47-BD6E-BB4F6E0B6DFB}" type="datetimeFigureOut">
              <a:rPr lang="en-PT" smtClean="0"/>
              <a:t>07/19/2022</a:t>
            </a:fld>
            <a:endParaRPr lang="en-P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43BF73-F9DE-C440-9D2C-77C0932AA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CA8F75-CDDD-144B-BCCA-3303745289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E7A99-2DFB-C24B-BFEF-7EDAA4FCEF3F}" type="slidenum">
              <a:rPr lang="en-PT" smtClean="0"/>
              <a:t>‹Nº›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3229067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DC37537-794A-8F49-864B-2A127D2B4E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4A2FF2-27FD-6D47-BD6E-BB4F6E0B6DFB}" type="datetimeFigureOut">
              <a:rPr lang="en-PT" smtClean="0"/>
              <a:t>07/19/2022</a:t>
            </a:fld>
            <a:endParaRPr lang="en-P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D0602F-08B9-0643-8D33-9470BF13D4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8171D5-C5ED-AE47-8D9F-EEB36FC00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E7A99-2DFB-C24B-BFEF-7EDAA4FCEF3F}" type="slidenum">
              <a:rPr lang="en-PT" smtClean="0"/>
              <a:t>‹Nº›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34167417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7097A7-E69E-3744-A6A9-BA679033E0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P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4D5A64-EF22-0649-A371-7F7B98491B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057946-A1BF-1240-8177-D62EAAC419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688940-8C13-6941-912D-0D7C53DFFB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4A2FF2-27FD-6D47-BD6E-BB4F6E0B6DFB}" type="datetimeFigureOut">
              <a:rPr lang="en-PT" smtClean="0"/>
              <a:t>07/19/2022</a:t>
            </a:fld>
            <a:endParaRPr lang="en-P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A222D3-54A6-5742-B0C9-1E777F1B44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9A97D9-EFB0-A748-8425-4D479E4BA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E7A99-2DFB-C24B-BFEF-7EDAA4FCEF3F}" type="slidenum">
              <a:rPr lang="en-PT" smtClean="0"/>
              <a:t>‹Nº›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8858650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70FB01-1DD3-1841-9C30-2BFB7BAEAA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P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4A30DE0-D4BA-F144-A327-2ED95C1213C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P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2F3566-B0C3-644A-AF83-6346F114E7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2227E7-26D6-0446-A3CA-F7069C6009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4A2FF2-27FD-6D47-BD6E-BB4F6E0B6DFB}" type="datetimeFigureOut">
              <a:rPr lang="en-PT" smtClean="0"/>
              <a:t>07/19/2022</a:t>
            </a:fld>
            <a:endParaRPr lang="en-P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2EE34F-D872-BE46-86E1-0D1AA996C0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E4AC85-7585-8247-BCE5-E74309736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E7A99-2DFB-C24B-BFEF-7EDAA4FCEF3F}" type="slidenum">
              <a:rPr lang="en-PT" smtClean="0"/>
              <a:t>‹Nº›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11562105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AA2E894-ABF7-D843-B49E-97A9081E89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PT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D6CDDB-60F5-9145-A838-56B70BB116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420295-E504-1849-AE4C-5758E75BAD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4A2FF2-27FD-6D47-BD6E-BB4F6E0B6DFB}" type="datetimeFigureOut">
              <a:rPr lang="en-PT" smtClean="0"/>
              <a:t>07/19/2022</a:t>
            </a:fld>
            <a:endParaRPr lang="en-P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538F67-0E39-964B-9D4E-C93306AB27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P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BC5E81-EA3A-E244-AF0D-C1E87CE1D1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0E7A99-2DFB-C24B-BFEF-7EDAA4FCEF3F}" type="slidenum">
              <a:rPr lang="en-PT" smtClean="0"/>
              <a:t>‹Nº›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34970429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sv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61"/>
          <p:cNvSpPr txBox="1"/>
          <p:nvPr/>
        </p:nvSpPr>
        <p:spPr>
          <a:xfrm>
            <a:off x="9959206" y="312539"/>
            <a:ext cx="205383" cy="2411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4283" tIns="32133" rIns="64283" bIns="32133" anchor="t" anchorCtr="0">
            <a:noAutofit/>
          </a:bodyPr>
          <a:lstStyle/>
          <a:p>
            <a:pPr algn="r">
              <a:buClr>
                <a:srgbClr val="4D4D4D"/>
              </a:buClr>
              <a:buSzPts val="1400"/>
            </a:pPr>
            <a:fld id="{00000000-1234-1234-1234-123412341234}" type="slidenum">
              <a:rPr lang="en-US" sz="984">
                <a:solidFill>
                  <a:srgbClr val="4D4D4D"/>
                </a:solidFill>
                <a:latin typeface="Gill Sans MT" panose="020B0502020104020203" pitchFamily="34" charset="77"/>
                <a:sym typeface="Arial"/>
              </a:rPr>
              <a:pPr algn="r">
                <a:buClr>
                  <a:srgbClr val="4D4D4D"/>
                </a:buClr>
                <a:buSzPts val="1400"/>
              </a:pPr>
              <a:t>1</a:t>
            </a:fld>
            <a:endParaRPr sz="1266" dirty="0">
              <a:latin typeface="Gill Sans MT" panose="020B0502020104020203" pitchFamily="34" charset="77"/>
            </a:endParaRPr>
          </a:p>
        </p:txBody>
      </p:sp>
      <p:pic>
        <p:nvPicPr>
          <p:cNvPr id="269" name="Google Shape;269;p6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00000" y="684764"/>
            <a:ext cx="881807" cy="253380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61"/>
          <p:cNvSpPr txBox="1"/>
          <p:nvPr/>
        </p:nvSpPr>
        <p:spPr>
          <a:xfrm>
            <a:off x="3046512" y="312539"/>
            <a:ext cx="5366742" cy="2411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>
              <a:buClr>
                <a:srgbClr val="4D4D4D"/>
              </a:buClr>
              <a:buSzPts val="1400"/>
            </a:pPr>
            <a:r>
              <a:rPr lang="en-US" sz="1400" dirty="0">
                <a:solidFill>
                  <a:srgbClr val="4D4D4D"/>
                </a:solidFill>
                <a:latin typeface="Gill Sans MT"/>
                <a:sym typeface="Arial"/>
              </a:rPr>
              <a:t>MEI – Ambient intelligence                                2022-07-19</a:t>
            </a:r>
            <a:endParaRPr sz="1400" dirty="0">
              <a:latin typeface="Gill Sans MT" panose="020B0502020104020203" pitchFamily="34" charset="77"/>
            </a:endParaRPr>
          </a:p>
        </p:txBody>
      </p:sp>
      <p:sp>
        <p:nvSpPr>
          <p:cNvPr id="271" name="Google Shape;271;p61"/>
          <p:cNvSpPr txBox="1">
            <a:spLocks noGrp="1"/>
          </p:cNvSpPr>
          <p:nvPr>
            <p:ph type="title"/>
          </p:nvPr>
        </p:nvSpPr>
        <p:spPr>
          <a:xfrm>
            <a:off x="900000" y="1947107"/>
            <a:ext cx="11003978" cy="175914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pPr indent="14288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7200"/>
            </a:pPr>
            <a:r>
              <a:rPr lang="en-US" sz="7200" dirty="0">
                <a:solidFill>
                  <a:schemeClr val="dk1"/>
                </a:solidFill>
                <a:latin typeface="Gill Sans MT" panose="020B0502020104020203" pitchFamily="34" charset="77"/>
                <a:ea typeface="Arial"/>
                <a:sym typeface="Arial"/>
              </a:rPr>
              <a:t>Recognition of transport methods</a:t>
            </a:r>
            <a:br>
              <a:rPr lang="en-US" sz="5062" dirty="0">
                <a:solidFill>
                  <a:schemeClr val="dk1"/>
                </a:solidFill>
                <a:latin typeface="Gill Sans MT" panose="020B0502020104020203" pitchFamily="34" charset="77"/>
                <a:ea typeface="Arial"/>
                <a:sym typeface="Arial"/>
              </a:rPr>
            </a:br>
            <a:endParaRPr dirty="0">
              <a:latin typeface="Gill Sans MT" panose="020B0502020104020203" pitchFamily="34" charset="77"/>
            </a:endParaRPr>
          </a:p>
        </p:txBody>
      </p:sp>
      <p:sp>
        <p:nvSpPr>
          <p:cNvPr id="272" name="Google Shape;272;p61"/>
          <p:cNvSpPr txBox="1">
            <a:spLocks noGrp="1"/>
          </p:cNvSpPr>
          <p:nvPr>
            <p:ph type="body" idx="1"/>
          </p:nvPr>
        </p:nvSpPr>
        <p:spPr>
          <a:xfrm>
            <a:off x="900000" y="4434706"/>
            <a:ext cx="8036719" cy="226809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3600"/>
              <a:buNone/>
            </a:pPr>
            <a:r>
              <a:rPr lang="en-US" sz="3600" dirty="0">
                <a:solidFill>
                  <a:schemeClr val="dk1"/>
                </a:solidFill>
                <a:latin typeface="Gill Sans MT" panose="020B0502020104020203" pitchFamily="34" charset="77"/>
                <a:ea typeface="Arial"/>
                <a:sym typeface="Arial"/>
              </a:rPr>
              <a:t>Presentation of practical work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3600"/>
              <a:buNone/>
            </a:pPr>
            <a:r>
              <a:rPr lang="en-US" sz="3600" dirty="0">
                <a:solidFill>
                  <a:schemeClr val="dk1"/>
                </a:solidFill>
                <a:latin typeface="Gill Sans MT" panose="020B0502020104020203" pitchFamily="34" charset="77"/>
                <a:sym typeface="Arial"/>
              </a:rPr>
              <a:t>Profile 1</a:t>
            </a:r>
            <a:endParaRPr lang="en-US" sz="3600" dirty="0">
              <a:latin typeface="Gill Sans MT" panose="020B0502020104020203" pitchFamily="34" charset="77"/>
              <a:sym typeface="Arial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3600"/>
              <a:buNone/>
            </a:pPr>
            <a:r>
              <a:rPr lang="es-ES" sz="3600" dirty="0">
                <a:solidFill>
                  <a:schemeClr val="dk1"/>
                </a:solidFill>
                <a:latin typeface="Gill Sans MT" panose="020B0502020104020203" pitchFamily="34" charset="77"/>
                <a:ea typeface="Arial"/>
                <a:sym typeface="Arial"/>
              </a:rPr>
              <a:t>Alvar San Martín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3600"/>
              <a:buNone/>
            </a:pPr>
            <a:r>
              <a:rPr lang="en-IE" sz="2000" dirty="0">
                <a:latin typeface="Gill Sans MT" panose="020B0502020104020203" pitchFamily="34" charset="77"/>
              </a:rPr>
              <a:t>https://github.com/AlvarSML/AmbientIntelligence_Coimbra22</a:t>
            </a:r>
            <a:endParaRPr sz="2000" dirty="0">
              <a:latin typeface="Gill Sans MT" panose="020B0502020104020203" pitchFamily="34" charset="77"/>
            </a:endParaRPr>
          </a:p>
          <a:p>
            <a:pPr marL="0" indent="0">
              <a:spcBef>
                <a:spcPts val="0"/>
              </a:spcBef>
              <a:buNone/>
            </a:pPr>
            <a:endParaRPr sz="2531" dirty="0">
              <a:solidFill>
                <a:schemeClr val="dk1"/>
              </a:solidFill>
              <a:ea typeface="Arial"/>
              <a:sym typeface="Arial"/>
            </a:endParaRPr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6E5DAB7A-F921-2CAD-50F6-6E6B839CB5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136" y="21542"/>
            <a:ext cx="1378847" cy="663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466886"/>
      </p:ext>
    </p:extLst>
  </p:cSld>
  <p:clrMapOvr>
    <a:masterClrMapping/>
  </p:clrMapOvr>
  <p:transition spd="slow">
    <p:fade thruBlk="1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7E525F-EAAF-4DB6-9EFE-C1673D5E0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6089CF1-A186-4E81-9B14-6C5284B816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E7E805E-1F3E-4E73-BD03-7B5CB7583C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813" y="1825625"/>
            <a:ext cx="11087100" cy="337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279;p62">
            <a:extLst>
              <a:ext uri="{FF2B5EF4-FFF2-40B4-BE49-F238E27FC236}">
                <a16:creationId xmlns:a16="http://schemas.microsoft.com/office/drawing/2014/main" id="{70E25F9F-7504-4348-A817-74956F519CAA}"/>
              </a:ext>
            </a:extLst>
          </p:cNvPr>
          <p:cNvSpPr txBox="1"/>
          <p:nvPr/>
        </p:nvSpPr>
        <p:spPr>
          <a:xfrm>
            <a:off x="838200" y="150429"/>
            <a:ext cx="6349008" cy="2411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lvl="0">
              <a:buClr>
                <a:srgbClr val="4D4D4D"/>
              </a:buClr>
              <a:buSzPts val="1400"/>
            </a:pPr>
            <a:r>
              <a:rPr lang="en-US" sz="1400" dirty="0">
                <a:solidFill>
                  <a:schemeClr val="dk1"/>
                </a:solidFill>
                <a:latin typeface="Gill Sans MT" panose="020B0502020104020203" pitchFamily="34" charset="77"/>
                <a:ea typeface="Arial"/>
                <a:sym typeface="Arial"/>
              </a:rPr>
              <a:t>Recognition of transport methods </a:t>
            </a:r>
            <a:r>
              <a:rPr lang="en-US" sz="1400" dirty="0">
                <a:solidFill>
                  <a:srgbClr val="4D4D4D"/>
                </a:solidFill>
                <a:latin typeface="Gill Sans MT"/>
                <a:sym typeface="Arial"/>
              </a:rPr>
              <a:t>		 2022-07-19</a:t>
            </a:r>
            <a:endParaRPr sz="1400" dirty="0">
              <a:solidFill>
                <a:srgbClr val="4D4D4D"/>
              </a:solidFill>
              <a:latin typeface="Gill Sans MT" panose="020B0502020104020203" pitchFamily="34" charset="77"/>
            </a:endParaRPr>
          </a:p>
        </p:txBody>
      </p:sp>
      <p:sp>
        <p:nvSpPr>
          <p:cNvPr id="6" name="Google Shape;342;p70">
            <a:extLst>
              <a:ext uri="{FF2B5EF4-FFF2-40B4-BE49-F238E27FC236}">
                <a16:creationId xmlns:a16="http://schemas.microsoft.com/office/drawing/2014/main" id="{F275C2D2-6C5C-4E4B-9D6C-FF56FE6A8C31}"/>
              </a:ext>
            </a:extLst>
          </p:cNvPr>
          <p:cNvSpPr txBox="1"/>
          <p:nvPr/>
        </p:nvSpPr>
        <p:spPr>
          <a:xfrm>
            <a:off x="9929068" y="124023"/>
            <a:ext cx="364224" cy="2411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4283" tIns="32133" rIns="64283" bIns="32133" anchor="t" anchorCtr="0">
            <a:noAutofit/>
          </a:bodyPr>
          <a:lstStyle/>
          <a:p>
            <a:pPr algn="r">
              <a:buClr>
                <a:srgbClr val="4D4D4D"/>
              </a:buClr>
              <a:buSzPts val="1400"/>
            </a:pPr>
            <a:fld id="{00000000-1234-1234-1234-123412341234}" type="slidenum">
              <a:rPr lang="en-US" sz="984">
                <a:solidFill>
                  <a:srgbClr val="4D4D4D"/>
                </a:solidFill>
                <a:latin typeface="Gill Sans MT" panose="020B0502020104020203" pitchFamily="34" charset="77"/>
                <a:sym typeface="Arial"/>
              </a:rPr>
              <a:pPr algn="r">
                <a:buClr>
                  <a:srgbClr val="4D4D4D"/>
                </a:buClr>
                <a:buSzPts val="1400"/>
              </a:pPr>
              <a:t>10</a:t>
            </a:fld>
            <a:endParaRPr sz="1266" dirty="0">
              <a:latin typeface="Gill Sans MT" panose="020B050202010402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6361409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03" name="Rectangle 4102">
            <a:extLst>
              <a:ext uri="{FF2B5EF4-FFF2-40B4-BE49-F238E27FC236}">
                <a16:creationId xmlns:a16="http://schemas.microsoft.com/office/drawing/2014/main" id="{7C98A213-5994-475E-B327-DC6EC27FBA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7B26B58-1262-44C8-92D5-8979D4231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670218"/>
            <a:ext cx="10909640" cy="1065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/>
              <a:t>Acceleration sensors</a:t>
            </a:r>
          </a:p>
        </p:txBody>
      </p:sp>
      <p:sp>
        <p:nvSpPr>
          <p:cNvPr id="4105" name="sketch line">
            <a:extLst>
              <a:ext uri="{FF2B5EF4-FFF2-40B4-BE49-F238E27FC236}">
                <a16:creationId xmlns:a16="http://schemas.microsoft.com/office/drawing/2014/main" id="{4B030A0D-0DAD-4A99-89BB-419527D6A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89376" y="1800088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3">
            <a:extLst>
              <a:ext uri="{FF2B5EF4-FFF2-40B4-BE49-F238E27FC236}">
                <a16:creationId xmlns:a16="http://schemas.microsoft.com/office/drawing/2014/main" id="{95AE76B3-2481-481D-8F97-A7FAD58A48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202930" y="3095203"/>
            <a:ext cx="3758184" cy="2950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7" name="Picture 1">
            <a:extLst>
              <a:ext uri="{FF2B5EF4-FFF2-40B4-BE49-F238E27FC236}">
                <a16:creationId xmlns:a16="http://schemas.microsoft.com/office/drawing/2014/main" id="{999B987F-8F45-4F9D-A62E-5F7E6111CC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216908" y="3066469"/>
            <a:ext cx="3758184" cy="2706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82EC6BB3-302D-4BA5-8398-87E8DF773F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0886" y="3114679"/>
            <a:ext cx="3758184" cy="2658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B87317A2-DBB6-4B39-8106-0BECC7136588}"/>
              </a:ext>
            </a:extLst>
          </p:cNvPr>
          <p:cNvSpPr txBox="1"/>
          <p:nvPr/>
        </p:nvSpPr>
        <p:spPr>
          <a:xfrm>
            <a:off x="1757265" y="2745347"/>
            <a:ext cx="2892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Gyroscope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1EB74087-2773-49E4-AEC0-5ABED8943EF8}"/>
              </a:ext>
            </a:extLst>
          </p:cNvPr>
          <p:cNvSpPr txBox="1"/>
          <p:nvPr/>
        </p:nvSpPr>
        <p:spPr>
          <a:xfrm>
            <a:off x="7353331" y="2697137"/>
            <a:ext cx="2892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Accelerometer</a:t>
            </a:r>
          </a:p>
        </p:txBody>
      </p:sp>
      <p:sp>
        <p:nvSpPr>
          <p:cNvPr id="10" name="Google Shape;279;p62">
            <a:extLst>
              <a:ext uri="{FF2B5EF4-FFF2-40B4-BE49-F238E27FC236}">
                <a16:creationId xmlns:a16="http://schemas.microsoft.com/office/drawing/2014/main" id="{03174BE2-03FA-408C-932A-EFD04F80738A}"/>
              </a:ext>
            </a:extLst>
          </p:cNvPr>
          <p:cNvSpPr txBox="1"/>
          <p:nvPr/>
        </p:nvSpPr>
        <p:spPr>
          <a:xfrm>
            <a:off x="913859" y="392907"/>
            <a:ext cx="6349008" cy="2411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lvl="0">
              <a:buClr>
                <a:srgbClr val="4D4D4D"/>
              </a:buClr>
              <a:buSzPts val="1400"/>
            </a:pPr>
            <a:r>
              <a:rPr lang="en-US" sz="1400" dirty="0">
                <a:solidFill>
                  <a:schemeClr val="dk1"/>
                </a:solidFill>
                <a:latin typeface="Gill Sans MT" panose="020B0502020104020203" pitchFamily="34" charset="77"/>
                <a:ea typeface="Arial"/>
                <a:sym typeface="Arial"/>
              </a:rPr>
              <a:t>Recognition of transport methods </a:t>
            </a:r>
            <a:r>
              <a:rPr lang="en-US" sz="1400" dirty="0">
                <a:solidFill>
                  <a:srgbClr val="4D4D4D"/>
                </a:solidFill>
                <a:latin typeface="Gill Sans MT"/>
                <a:sym typeface="Arial"/>
              </a:rPr>
              <a:t>		 2022-07-19</a:t>
            </a:r>
            <a:endParaRPr sz="1400" dirty="0">
              <a:solidFill>
                <a:srgbClr val="4D4D4D"/>
              </a:solidFill>
              <a:latin typeface="Gill Sans MT" panose="020B0502020104020203" pitchFamily="34" charset="77"/>
            </a:endParaRPr>
          </a:p>
        </p:txBody>
      </p:sp>
      <p:sp>
        <p:nvSpPr>
          <p:cNvPr id="11" name="Google Shape;342;p70">
            <a:extLst>
              <a:ext uri="{FF2B5EF4-FFF2-40B4-BE49-F238E27FC236}">
                <a16:creationId xmlns:a16="http://schemas.microsoft.com/office/drawing/2014/main" id="{382423EF-C289-455E-9E22-564A72D32EFC}"/>
              </a:ext>
            </a:extLst>
          </p:cNvPr>
          <p:cNvSpPr txBox="1"/>
          <p:nvPr/>
        </p:nvSpPr>
        <p:spPr>
          <a:xfrm>
            <a:off x="9929067" y="312539"/>
            <a:ext cx="316753" cy="2411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4283" tIns="32133" rIns="64283" bIns="32133" anchor="t" anchorCtr="0">
            <a:noAutofit/>
          </a:bodyPr>
          <a:lstStyle/>
          <a:p>
            <a:pPr algn="r">
              <a:buClr>
                <a:srgbClr val="4D4D4D"/>
              </a:buClr>
              <a:buSzPts val="1400"/>
            </a:pPr>
            <a:fld id="{00000000-1234-1234-1234-123412341234}" type="slidenum">
              <a:rPr lang="en-US" sz="984">
                <a:solidFill>
                  <a:srgbClr val="4D4D4D"/>
                </a:solidFill>
                <a:latin typeface="Gill Sans MT" panose="020B0502020104020203" pitchFamily="34" charset="77"/>
                <a:sym typeface="Arial"/>
              </a:rPr>
              <a:pPr algn="r">
                <a:buClr>
                  <a:srgbClr val="4D4D4D"/>
                </a:buClr>
                <a:buSzPts val="1400"/>
              </a:pPr>
              <a:t>11</a:t>
            </a:fld>
            <a:endParaRPr sz="1266" dirty="0">
              <a:latin typeface="Gill Sans MT" panose="020B050202010402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6297897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1" name="Picture 1">
            <a:extLst>
              <a:ext uri="{FF2B5EF4-FFF2-40B4-BE49-F238E27FC236}">
                <a16:creationId xmlns:a16="http://schemas.microsoft.com/office/drawing/2014/main" id="{6F19FD2A-7766-45EF-B3B2-FD1A72B67D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0702" y="1027906"/>
            <a:ext cx="367665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3A2ACEF3-D97E-40E8-A6B4-CB813D41B6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5969" y="954485"/>
            <a:ext cx="365760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>
            <a:extLst>
              <a:ext uri="{FF2B5EF4-FFF2-40B4-BE49-F238E27FC236}">
                <a16:creationId xmlns:a16="http://schemas.microsoft.com/office/drawing/2014/main" id="{41AFEE62-D588-4A78-B539-9F0F5F390B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0719" y="3783368"/>
            <a:ext cx="375285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A7EE3A0A-BCC5-4D1C-988A-09D11E65FF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0986" y="3602435"/>
            <a:ext cx="365760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7FD854D5-EB1A-4EEC-B9FE-11B5580C3958}"/>
              </a:ext>
            </a:extLst>
          </p:cNvPr>
          <p:cNvSpPr txBox="1"/>
          <p:nvPr/>
        </p:nvSpPr>
        <p:spPr>
          <a:xfrm>
            <a:off x="3632718" y="366396"/>
            <a:ext cx="2463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CAR</a:t>
            </a:r>
            <a:endParaRPr lang="en-IE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C132B054-C9D8-4E28-AA26-5379A40FE135}"/>
              </a:ext>
            </a:extLst>
          </p:cNvPr>
          <p:cNvSpPr txBox="1"/>
          <p:nvPr/>
        </p:nvSpPr>
        <p:spPr>
          <a:xfrm>
            <a:off x="8238930" y="366396"/>
            <a:ext cx="1315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WALK</a:t>
            </a:r>
            <a:endParaRPr lang="en-IE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D2C9745B-D552-4E0E-A7BF-065E34F36C8B}"/>
              </a:ext>
            </a:extLst>
          </p:cNvPr>
          <p:cNvSpPr txBox="1"/>
          <p:nvPr/>
        </p:nvSpPr>
        <p:spPr>
          <a:xfrm>
            <a:off x="409767" y="1935425"/>
            <a:ext cx="2463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Accelerometer</a:t>
            </a:r>
            <a:endParaRPr lang="en-IE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3ABE4EB0-265D-4F3A-B0C6-9467808BBB64}"/>
              </a:ext>
            </a:extLst>
          </p:cNvPr>
          <p:cNvSpPr txBox="1"/>
          <p:nvPr/>
        </p:nvSpPr>
        <p:spPr>
          <a:xfrm>
            <a:off x="409767" y="4737909"/>
            <a:ext cx="2463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Gyroscope</a:t>
            </a:r>
            <a:endParaRPr lang="en-IE" dirty="0"/>
          </a:p>
        </p:txBody>
      </p:sp>
      <p:sp>
        <p:nvSpPr>
          <p:cNvPr id="12" name="Google Shape;279;p62">
            <a:extLst>
              <a:ext uri="{FF2B5EF4-FFF2-40B4-BE49-F238E27FC236}">
                <a16:creationId xmlns:a16="http://schemas.microsoft.com/office/drawing/2014/main" id="{2A9D2045-D893-4E2E-85F7-61F81A486FE1}"/>
              </a:ext>
            </a:extLst>
          </p:cNvPr>
          <p:cNvSpPr txBox="1"/>
          <p:nvPr/>
        </p:nvSpPr>
        <p:spPr>
          <a:xfrm>
            <a:off x="818457" y="155379"/>
            <a:ext cx="6349008" cy="2411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lvl="0">
              <a:buClr>
                <a:srgbClr val="4D4D4D"/>
              </a:buClr>
              <a:buSzPts val="1400"/>
            </a:pPr>
            <a:r>
              <a:rPr lang="en-US" sz="1400" dirty="0">
                <a:solidFill>
                  <a:schemeClr val="dk1"/>
                </a:solidFill>
                <a:latin typeface="Gill Sans MT" panose="020B0502020104020203" pitchFamily="34" charset="77"/>
                <a:ea typeface="Arial"/>
                <a:sym typeface="Arial"/>
              </a:rPr>
              <a:t>Recognition of transport methods </a:t>
            </a:r>
            <a:r>
              <a:rPr lang="en-US" sz="1400" dirty="0">
                <a:solidFill>
                  <a:srgbClr val="4D4D4D"/>
                </a:solidFill>
                <a:latin typeface="Gill Sans MT"/>
                <a:sym typeface="Arial"/>
              </a:rPr>
              <a:t>		 2022-07-19</a:t>
            </a:r>
            <a:endParaRPr sz="1400" dirty="0">
              <a:solidFill>
                <a:srgbClr val="4D4D4D"/>
              </a:solidFill>
              <a:latin typeface="Gill Sans MT" panose="020B0502020104020203" pitchFamily="34" charset="77"/>
            </a:endParaRPr>
          </a:p>
        </p:txBody>
      </p:sp>
      <p:sp>
        <p:nvSpPr>
          <p:cNvPr id="13" name="Google Shape;342;p70">
            <a:extLst>
              <a:ext uri="{FF2B5EF4-FFF2-40B4-BE49-F238E27FC236}">
                <a16:creationId xmlns:a16="http://schemas.microsoft.com/office/drawing/2014/main" id="{D459DC79-C0E1-43BA-AF80-165EC68986A0}"/>
              </a:ext>
            </a:extLst>
          </p:cNvPr>
          <p:cNvSpPr txBox="1"/>
          <p:nvPr/>
        </p:nvSpPr>
        <p:spPr>
          <a:xfrm>
            <a:off x="9929067" y="125294"/>
            <a:ext cx="355835" cy="2411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4283" tIns="32133" rIns="64283" bIns="32133" anchor="t" anchorCtr="0">
            <a:noAutofit/>
          </a:bodyPr>
          <a:lstStyle/>
          <a:p>
            <a:pPr algn="r">
              <a:buClr>
                <a:srgbClr val="4D4D4D"/>
              </a:buClr>
              <a:buSzPts val="1400"/>
            </a:pPr>
            <a:fld id="{00000000-1234-1234-1234-123412341234}" type="slidenum">
              <a:rPr lang="en-US" sz="984">
                <a:solidFill>
                  <a:srgbClr val="4D4D4D"/>
                </a:solidFill>
                <a:latin typeface="Gill Sans MT" panose="020B0502020104020203" pitchFamily="34" charset="77"/>
                <a:sym typeface="Arial"/>
              </a:rPr>
              <a:pPr algn="r">
                <a:buClr>
                  <a:srgbClr val="4D4D4D"/>
                </a:buClr>
                <a:buSzPts val="1400"/>
              </a:pPr>
              <a:t>12</a:t>
            </a:fld>
            <a:endParaRPr sz="1266" dirty="0">
              <a:latin typeface="Gill Sans MT" panose="020B050202010402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8875839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F8B1432-CD2E-4BF4-8C1F-92E9FBC9F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/>
              <a:t>FFT</a:t>
            </a:r>
            <a:endParaRPr lang="en-IE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550358F-29E5-412B-BF67-FEFD740921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 dirty="0"/>
          </a:p>
        </p:txBody>
      </p:sp>
      <p:pic>
        <p:nvPicPr>
          <p:cNvPr id="6147" name="Picture 3">
            <a:extLst>
              <a:ext uri="{FF2B5EF4-FFF2-40B4-BE49-F238E27FC236}">
                <a16:creationId xmlns:a16="http://schemas.microsoft.com/office/drawing/2014/main" id="{43271A4D-5169-40E1-82A8-BBD77DA6E1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1296" y="4071095"/>
            <a:ext cx="7554560" cy="2481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75029B84-866E-44BE-AE97-AA91A448D1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1296" y="1593610"/>
            <a:ext cx="7554561" cy="2395349"/>
          </a:xfrm>
          <a:prstGeom prst="rect">
            <a:avLst/>
          </a:prstGeom>
        </p:spPr>
      </p:pic>
      <p:sp>
        <p:nvSpPr>
          <p:cNvPr id="9" name="Google Shape;279;p62">
            <a:extLst>
              <a:ext uri="{FF2B5EF4-FFF2-40B4-BE49-F238E27FC236}">
                <a16:creationId xmlns:a16="http://schemas.microsoft.com/office/drawing/2014/main" id="{A13C08A1-909C-4BA8-9693-9C54FF562732}"/>
              </a:ext>
            </a:extLst>
          </p:cNvPr>
          <p:cNvSpPr txBox="1"/>
          <p:nvPr/>
        </p:nvSpPr>
        <p:spPr>
          <a:xfrm>
            <a:off x="838200" y="303683"/>
            <a:ext cx="6349008" cy="2411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lvl="0">
              <a:buClr>
                <a:srgbClr val="4D4D4D"/>
              </a:buClr>
              <a:buSzPts val="1400"/>
            </a:pPr>
            <a:r>
              <a:rPr lang="en-US" sz="1400" dirty="0">
                <a:solidFill>
                  <a:schemeClr val="dk1"/>
                </a:solidFill>
                <a:latin typeface="Gill Sans MT" panose="020B0502020104020203" pitchFamily="34" charset="77"/>
                <a:ea typeface="Arial"/>
                <a:sym typeface="Arial"/>
              </a:rPr>
              <a:t>Recognition of transport methods </a:t>
            </a:r>
            <a:r>
              <a:rPr lang="en-US" sz="1400" dirty="0">
                <a:solidFill>
                  <a:srgbClr val="4D4D4D"/>
                </a:solidFill>
                <a:latin typeface="Gill Sans MT"/>
                <a:sym typeface="Arial"/>
              </a:rPr>
              <a:t>		 2022-07-19</a:t>
            </a:r>
            <a:endParaRPr sz="1400" dirty="0">
              <a:solidFill>
                <a:srgbClr val="4D4D4D"/>
              </a:solidFill>
              <a:latin typeface="Gill Sans MT" panose="020B0502020104020203" pitchFamily="34" charset="77"/>
            </a:endParaRPr>
          </a:p>
        </p:txBody>
      </p:sp>
      <p:sp>
        <p:nvSpPr>
          <p:cNvPr id="10" name="Google Shape;342;p70">
            <a:extLst>
              <a:ext uri="{FF2B5EF4-FFF2-40B4-BE49-F238E27FC236}">
                <a16:creationId xmlns:a16="http://schemas.microsoft.com/office/drawing/2014/main" id="{B005E2D9-2FB2-4C15-8E19-72D6DB047DCF}"/>
              </a:ext>
            </a:extLst>
          </p:cNvPr>
          <p:cNvSpPr txBox="1"/>
          <p:nvPr/>
        </p:nvSpPr>
        <p:spPr>
          <a:xfrm>
            <a:off x="9929068" y="312539"/>
            <a:ext cx="297112" cy="2411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4283" tIns="32133" rIns="64283" bIns="32133" anchor="t" anchorCtr="0">
            <a:noAutofit/>
          </a:bodyPr>
          <a:lstStyle/>
          <a:p>
            <a:pPr algn="r">
              <a:buClr>
                <a:srgbClr val="4D4D4D"/>
              </a:buClr>
              <a:buSzPts val="1400"/>
            </a:pPr>
            <a:fld id="{00000000-1234-1234-1234-123412341234}" type="slidenum">
              <a:rPr lang="en-US" sz="984">
                <a:solidFill>
                  <a:srgbClr val="4D4D4D"/>
                </a:solidFill>
                <a:latin typeface="Gill Sans MT" panose="020B0502020104020203" pitchFamily="34" charset="77"/>
                <a:sym typeface="Arial"/>
              </a:rPr>
              <a:pPr algn="r">
                <a:buClr>
                  <a:srgbClr val="4D4D4D"/>
                </a:buClr>
                <a:buSzPts val="1400"/>
              </a:pPr>
              <a:t>13</a:t>
            </a:fld>
            <a:endParaRPr sz="1266" dirty="0">
              <a:latin typeface="Gill Sans MT" panose="020B050202010402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0356402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D880886B-02ED-4317-9236-CB60C22CF7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B6C7EB7-7FB5-492C-8278-72EF2E36B3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4419600"/>
            <a:ext cx="10908792" cy="120396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Heatmap of the sessions</a:t>
            </a:r>
          </a:p>
        </p:txBody>
      </p:sp>
      <p:pic>
        <p:nvPicPr>
          <p:cNvPr id="7" name="Marcador de contenido 6" descr="Mapa&#10;&#10;Descripción generada automáticamente">
            <a:extLst>
              <a:ext uri="{FF2B5EF4-FFF2-40B4-BE49-F238E27FC236}">
                <a16:creationId xmlns:a16="http://schemas.microsoft.com/office/drawing/2014/main" id="{A452D6B1-7ABA-4A83-B6BD-1DAB6C2464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554" b="527"/>
          <a:stretch/>
        </p:blipFill>
        <p:spPr>
          <a:xfrm>
            <a:off x="6" y="-11"/>
            <a:ext cx="6095994" cy="4194796"/>
          </a:xfrm>
          <a:custGeom>
            <a:avLst/>
            <a:gdLst/>
            <a:ahLst/>
            <a:cxnLst/>
            <a:rect l="l" t="t" r="r" b="b"/>
            <a:pathLst>
              <a:path w="6002835" h="4194796">
                <a:moveTo>
                  <a:pt x="0" y="0"/>
                </a:moveTo>
                <a:lnTo>
                  <a:pt x="5999418" y="0"/>
                </a:lnTo>
                <a:lnTo>
                  <a:pt x="5996190" y="32760"/>
                </a:lnTo>
                <a:cubicBezTo>
                  <a:pt x="5998706" y="293110"/>
                  <a:pt x="5983874" y="553460"/>
                  <a:pt x="5997116" y="813682"/>
                </a:cubicBezTo>
                <a:cubicBezTo>
                  <a:pt x="6007314" y="1015047"/>
                  <a:pt x="6000824" y="1216284"/>
                  <a:pt x="5997116" y="1417522"/>
                </a:cubicBezTo>
                <a:cubicBezTo>
                  <a:pt x="5989967" y="1803471"/>
                  <a:pt x="6000824" y="2188911"/>
                  <a:pt x="5996190" y="2574351"/>
                </a:cubicBezTo>
                <a:cubicBezTo>
                  <a:pt x="5994204" y="2745205"/>
                  <a:pt x="5996454" y="2915805"/>
                  <a:pt x="6000824" y="3086660"/>
                </a:cubicBezTo>
                <a:cubicBezTo>
                  <a:pt x="6007180" y="3330611"/>
                  <a:pt x="5997382" y="3574689"/>
                  <a:pt x="5986656" y="3818514"/>
                </a:cubicBezTo>
                <a:cubicBezTo>
                  <a:pt x="5983054" y="3885559"/>
                  <a:pt x="5982107" y="3952684"/>
                  <a:pt x="5983808" y="4019746"/>
                </a:cubicBezTo>
                <a:lnTo>
                  <a:pt x="5993788" y="4173418"/>
                </a:lnTo>
                <a:lnTo>
                  <a:pt x="5955106" y="4175101"/>
                </a:lnTo>
                <a:cubicBezTo>
                  <a:pt x="5890100" y="4175133"/>
                  <a:pt x="5825078" y="4173227"/>
                  <a:pt x="5760087" y="4171956"/>
                </a:cubicBezTo>
                <a:cubicBezTo>
                  <a:pt x="5521345" y="4167509"/>
                  <a:pt x="5282477" y="4171956"/>
                  <a:pt x="5044242" y="4149213"/>
                </a:cubicBezTo>
                <a:cubicBezTo>
                  <a:pt x="4979506" y="4143051"/>
                  <a:pt x="4914326" y="4139111"/>
                  <a:pt x="4849272" y="4139890"/>
                </a:cubicBezTo>
                <a:cubicBezTo>
                  <a:pt x="4784218" y="4140668"/>
                  <a:pt x="4719291" y="4146163"/>
                  <a:pt x="4655063" y="4158869"/>
                </a:cubicBezTo>
                <a:cubicBezTo>
                  <a:pt x="4447578" y="4199146"/>
                  <a:pt x="4239457" y="4201688"/>
                  <a:pt x="4029811" y="4185424"/>
                </a:cubicBezTo>
                <a:cubicBezTo>
                  <a:pt x="3943792" y="4178690"/>
                  <a:pt x="3857774" y="4167509"/>
                  <a:pt x="3771375" y="4169669"/>
                </a:cubicBezTo>
                <a:cubicBezTo>
                  <a:pt x="3623225" y="4173608"/>
                  <a:pt x="3474948" y="4165603"/>
                  <a:pt x="3326672" y="4167636"/>
                </a:cubicBezTo>
                <a:cubicBezTo>
                  <a:pt x="3322669" y="4168208"/>
                  <a:pt x="3318578" y="4167674"/>
                  <a:pt x="3314855" y="4166111"/>
                </a:cubicBezTo>
                <a:cubicBezTo>
                  <a:pt x="3278008" y="4140827"/>
                  <a:pt x="3237604" y="4150610"/>
                  <a:pt x="3199487" y="4157217"/>
                </a:cubicBezTo>
                <a:cubicBezTo>
                  <a:pt x="3072810" y="4179198"/>
                  <a:pt x="2946260" y="4189998"/>
                  <a:pt x="2817550" y="4172972"/>
                </a:cubicBezTo>
                <a:cubicBezTo>
                  <a:pt x="2694647" y="4155146"/>
                  <a:pt x="2569990" y="4152923"/>
                  <a:pt x="2446541" y="4166365"/>
                </a:cubicBezTo>
                <a:cubicBezTo>
                  <a:pt x="2276791" y="4186186"/>
                  <a:pt x="2107677" y="4181993"/>
                  <a:pt x="1938308" y="4166365"/>
                </a:cubicBezTo>
                <a:cubicBezTo>
                  <a:pt x="1869570" y="4160013"/>
                  <a:pt x="1799815" y="4149213"/>
                  <a:pt x="1731712" y="4165095"/>
                </a:cubicBezTo>
                <a:cubicBezTo>
                  <a:pt x="1647854" y="4184535"/>
                  <a:pt x="1564250" y="4178182"/>
                  <a:pt x="1480137" y="4173862"/>
                </a:cubicBezTo>
                <a:cubicBezTo>
                  <a:pt x="1373663" y="4168271"/>
                  <a:pt x="1267442" y="4152135"/>
                  <a:pt x="1160586" y="4164841"/>
                </a:cubicBezTo>
                <a:cubicBezTo>
                  <a:pt x="1111161" y="4170685"/>
                  <a:pt x="1062116" y="4179961"/>
                  <a:pt x="1012055" y="4177547"/>
                </a:cubicBezTo>
                <a:cubicBezTo>
                  <a:pt x="873562" y="4171194"/>
                  <a:pt x="735196" y="4163697"/>
                  <a:pt x="596449" y="4164841"/>
                </a:cubicBezTo>
                <a:cubicBezTo>
                  <a:pt x="538383" y="4165222"/>
                  <a:pt x="480699" y="4167128"/>
                  <a:pt x="422887" y="4171321"/>
                </a:cubicBezTo>
                <a:cubicBezTo>
                  <a:pt x="315015" y="4179198"/>
                  <a:pt x="207524" y="4168525"/>
                  <a:pt x="100033" y="4164714"/>
                </a:cubicBezTo>
                <a:lnTo>
                  <a:pt x="0" y="4169195"/>
                </a:lnTo>
                <a:close/>
              </a:path>
            </a:pathLst>
          </a:custGeom>
        </p:spPr>
      </p:pic>
      <p:pic>
        <p:nvPicPr>
          <p:cNvPr id="5" name="Marcador de contenido 4" descr="Mapa&#10;&#10;Descripción generada automáticamente">
            <a:extLst>
              <a:ext uri="{FF2B5EF4-FFF2-40B4-BE49-F238E27FC236}">
                <a16:creationId xmlns:a16="http://schemas.microsoft.com/office/drawing/2014/main" id="{D315F37B-92A4-48A0-B2AD-F9193D28D4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3" b="4472"/>
          <a:stretch/>
        </p:blipFill>
        <p:spPr>
          <a:xfrm>
            <a:off x="6019800" y="12"/>
            <a:ext cx="6172195" cy="4186171"/>
          </a:xfrm>
          <a:custGeom>
            <a:avLst/>
            <a:gdLst/>
            <a:ahLst/>
            <a:cxnLst/>
            <a:rect l="l" t="t" r="r" b="b"/>
            <a:pathLst>
              <a:path w="6009490" h="4186171">
                <a:moveTo>
                  <a:pt x="9049" y="0"/>
                </a:moveTo>
                <a:lnTo>
                  <a:pt x="6009490" y="0"/>
                </a:lnTo>
                <a:lnTo>
                  <a:pt x="6009490" y="4168273"/>
                </a:lnTo>
                <a:lnTo>
                  <a:pt x="5803951" y="4172925"/>
                </a:lnTo>
                <a:cubicBezTo>
                  <a:pt x="5729787" y="4171950"/>
                  <a:pt x="5655658" y="4168322"/>
                  <a:pt x="5581704" y="4162045"/>
                </a:cubicBezTo>
                <a:cubicBezTo>
                  <a:pt x="5474340" y="4154041"/>
                  <a:pt x="5366086" y="4142987"/>
                  <a:pt x="5259485" y="4163316"/>
                </a:cubicBezTo>
                <a:cubicBezTo>
                  <a:pt x="5142465" y="4185805"/>
                  <a:pt x="5025571" y="4185932"/>
                  <a:pt x="4907534" y="4180215"/>
                </a:cubicBezTo>
                <a:cubicBezTo>
                  <a:pt x="4806650" y="4175387"/>
                  <a:pt x="4706147" y="4149975"/>
                  <a:pt x="4604501" y="4176784"/>
                </a:cubicBezTo>
                <a:cubicBezTo>
                  <a:pt x="4594387" y="4178258"/>
                  <a:pt x="4584082" y="4177826"/>
                  <a:pt x="4574133" y="4175514"/>
                </a:cubicBezTo>
                <a:cubicBezTo>
                  <a:pt x="4462958" y="4160140"/>
                  <a:pt x="4351020" y="4172718"/>
                  <a:pt x="4239463" y="4168398"/>
                </a:cubicBezTo>
                <a:cubicBezTo>
                  <a:pt x="4188005" y="4166365"/>
                  <a:pt x="4135530" y="4167509"/>
                  <a:pt x="4084706" y="4162045"/>
                </a:cubicBezTo>
                <a:cubicBezTo>
                  <a:pt x="3968067" y="4149594"/>
                  <a:pt x="3851682" y="4142987"/>
                  <a:pt x="3736314" y="4172337"/>
                </a:cubicBezTo>
                <a:cubicBezTo>
                  <a:pt x="3702643" y="4180253"/>
                  <a:pt x="3668235" y="4184509"/>
                  <a:pt x="3633650" y="4185043"/>
                </a:cubicBezTo>
                <a:cubicBezTo>
                  <a:pt x="3520696" y="4189109"/>
                  <a:pt x="3408122" y="4181358"/>
                  <a:pt x="3295549" y="4175005"/>
                </a:cubicBezTo>
                <a:cubicBezTo>
                  <a:pt x="3217408" y="4170558"/>
                  <a:pt x="3139394" y="4160902"/>
                  <a:pt x="3061127" y="4169034"/>
                </a:cubicBezTo>
                <a:cubicBezTo>
                  <a:pt x="3015640" y="4173735"/>
                  <a:pt x="2969772" y="4173735"/>
                  <a:pt x="2924285" y="4169034"/>
                </a:cubicBezTo>
                <a:cubicBezTo>
                  <a:pt x="2840452" y="4159212"/>
                  <a:pt x="2755870" y="4157382"/>
                  <a:pt x="2671694" y="4163570"/>
                </a:cubicBezTo>
                <a:cubicBezTo>
                  <a:pt x="2546033" y="4174370"/>
                  <a:pt x="2420500" y="4183391"/>
                  <a:pt x="2294459" y="4166238"/>
                </a:cubicBezTo>
                <a:cubicBezTo>
                  <a:pt x="2222976" y="4155006"/>
                  <a:pt x="2150298" y="4153685"/>
                  <a:pt x="2078460" y="4162300"/>
                </a:cubicBezTo>
                <a:cubicBezTo>
                  <a:pt x="1907313" y="4186314"/>
                  <a:pt x="1735785" y="4178563"/>
                  <a:pt x="1564257" y="4168653"/>
                </a:cubicBezTo>
                <a:cubicBezTo>
                  <a:pt x="1449650" y="4161918"/>
                  <a:pt x="1334536" y="4149594"/>
                  <a:pt x="1220183" y="4165857"/>
                </a:cubicBezTo>
                <a:cubicBezTo>
                  <a:pt x="1074321" y="4186186"/>
                  <a:pt x="928331" y="4179452"/>
                  <a:pt x="782087" y="4173481"/>
                </a:cubicBezTo>
                <a:cubicBezTo>
                  <a:pt x="674723" y="4169034"/>
                  <a:pt x="567232" y="4155565"/>
                  <a:pt x="459614" y="4172210"/>
                </a:cubicBezTo>
                <a:cubicBezTo>
                  <a:pt x="448535" y="4173722"/>
                  <a:pt x="437265" y="4172591"/>
                  <a:pt x="426706" y="4168907"/>
                </a:cubicBezTo>
                <a:cubicBezTo>
                  <a:pt x="385869" y="4155464"/>
                  <a:pt x="342085" y="4153660"/>
                  <a:pt x="300283" y="4163697"/>
                </a:cubicBezTo>
                <a:cubicBezTo>
                  <a:pt x="223159" y="4180596"/>
                  <a:pt x="146162" y="4187965"/>
                  <a:pt x="67640" y="4172591"/>
                </a:cubicBezTo>
                <a:lnTo>
                  <a:pt x="14015" y="4169393"/>
                </a:lnTo>
                <a:lnTo>
                  <a:pt x="28554" y="3856095"/>
                </a:lnTo>
                <a:cubicBezTo>
                  <a:pt x="30458" y="3735660"/>
                  <a:pt x="27412" y="3615306"/>
                  <a:pt x="15626" y="3495237"/>
                </a:cubicBezTo>
                <a:cubicBezTo>
                  <a:pt x="-847" y="3348740"/>
                  <a:pt x="-4304" y="3201174"/>
                  <a:pt x="5296" y="3054118"/>
                </a:cubicBezTo>
                <a:cubicBezTo>
                  <a:pt x="11786" y="2969961"/>
                  <a:pt x="18539" y="2885804"/>
                  <a:pt x="22776" y="2801522"/>
                </a:cubicBezTo>
                <a:cubicBezTo>
                  <a:pt x="28180" y="2681630"/>
                  <a:pt x="25173" y="2561524"/>
                  <a:pt x="13771" y="2442014"/>
                </a:cubicBezTo>
                <a:cubicBezTo>
                  <a:pt x="4237" y="2350879"/>
                  <a:pt x="3177" y="2259120"/>
                  <a:pt x="10593" y="2167807"/>
                </a:cubicBezTo>
                <a:cubicBezTo>
                  <a:pt x="25690" y="2012336"/>
                  <a:pt x="9931" y="1856863"/>
                  <a:pt x="5032" y="1701516"/>
                </a:cubicBezTo>
                <a:cubicBezTo>
                  <a:pt x="-3577" y="1415742"/>
                  <a:pt x="20393" y="1130095"/>
                  <a:pt x="9666" y="844320"/>
                </a:cubicBezTo>
                <a:cubicBezTo>
                  <a:pt x="3841" y="702958"/>
                  <a:pt x="16420" y="561723"/>
                  <a:pt x="9666" y="420361"/>
                </a:cubicBezTo>
                <a:cubicBezTo>
                  <a:pt x="4105" y="319805"/>
                  <a:pt x="397" y="219250"/>
                  <a:pt x="4105" y="118568"/>
                </a:cubicBezTo>
                <a:cubicBezTo>
                  <a:pt x="5164" y="91109"/>
                  <a:pt x="5826" y="63523"/>
                  <a:pt x="9534" y="36446"/>
                </a:cubicBezTo>
                <a:close/>
              </a:path>
            </a:pathLst>
          </a:custGeom>
        </p:spPr>
      </p:pic>
      <p:sp>
        <p:nvSpPr>
          <p:cNvPr id="25" name="sketch line">
            <a:extLst>
              <a:ext uri="{FF2B5EF4-FFF2-40B4-BE49-F238E27FC236}">
                <a16:creationId xmlns:a16="http://schemas.microsoft.com/office/drawing/2014/main" id="{28C31856-6ABF-41FD-B683-B06E5FFF92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5598439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1086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23CBEF12-C9B8-466E-A7FE-B00B9ADF43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529BF7C-C948-4BB3-91A1-F1040020C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70319"/>
            <a:ext cx="4164401" cy="1851885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4000" kern="1200">
                <a:latin typeface="+mj-lt"/>
                <a:ea typeface="+mj-ea"/>
                <a:cs typeface="+mj-cs"/>
              </a:rPr>
              <a:t>Traces of the sessions by method</a:t>
            </a:r>
          </a:p>
        </p:txBody>
      </p:sp>
      <p:pic>
        <p:nvPicPr>
          <p:cNvPr id="9" name="Marcador de contenido 8" descr="Autobús escolar">
            <a:extLst>
              <a:ext uri="{FF2B5EF4-FFF2-40B4-BE49-F238E27FC236}">
                <a16:creationId xmlns:a16="http://schemas.microsoft.com/office/drawing/2014/main" id="{DAF3E3F4-1EBF-44F6-A2B3-24023E6530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88641" y="-72834"/>
            <a:ext cx="2465160" cy="2465160"/>
          </a:xfrm>
        </p:spPr>
      </p:pic>
      <p:pic>
        <p:nvPicPr>
          <p:cNvPr id="7" name="Imagen 6" descr="Mapa&#10;&#10;Descripción generada automáticamente">
            <a:extLst>
              <a:ext uri="{FF2B5EF4-FFF2-40B4-BE49-F238E27FC236}">
                <a16:creationId xmlns:a16="http://schemas.microsoft.com/office/drawing/2014/main" id="{CEA80F3E-2A1A-41E6-98B7-518D351AFE9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71" r="12394" b="2"/>
          <a:stretch/>
        </p:blipFill>
        <p:spPr>
          <a:xfrm>
            <a:off x="142613" y="2392326"/>
            <a:ext cx="4860000" cy="3917209"/>
          </a:xfrm>
          <a:prstGeom prst="rect">
            <a:avLst/>
          </a:prstGeom>
        </p:spPr>
      </p:pic>
      <p:pic>
        <p:nvPicPr>
          <p:cNvPr id="5" name="Marcador de contenido 4" descr="Gráfico, Mapa&#10;&#10;Descripción generada automáticamente">
            <a:extLst>
              <a:ext uri="{FF2B5EF4-FFF2-40B4-BE49-F238E27FC236}">
                <a16:creationId xmlns:a16="http://schemas.microsoft.com/office/drawing/2014/main" id="{BFDD60BE-504C-4A63-AF0F-2E74C5BB187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2102" r="-3" b="-3"/>
          <a:stretch/>
        </p:blipFill>
        <p:spPr>
          <a:xfrm>
            <a:off x="5188940" y="2392326"/>
            <a:ext cx="6298971" cy="3917209"/>
          </a:xfrm>
          <a:prstGeom prst="rect">
            <a:avLst/>
          </a:prstGeom>
        </p:spPr>
      </p:pic>
      <p:sp>
        <p:nvSpPr>
          <p:cNvPr id="8" name="Google Shape;279;p62">
            <a:extLst>
              <a:ext uri="{FF2B5EF4-FFF2-40B4-BE49-F238E27FC236}">
                <a16:creationId xmlns:a16="http://schemas.microsoft.com/office/drawing/2014/main" id="{88F47FEE-B4E1-4A5A-8790-35E89B503A49}"/>
              </a:ext>
            </a:extLst>
          </p:cNvPr>
          <p:cNvSpPr txBox="1"/>
          <p:nvPr/>
        </p:nvSpPr>
        <p:spPr>
          <a:xfrm>
            <a:off x="913859" y="214554"/>
            <a:ext cx="6349008" cy="2411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lvl="0">
              <a:buClr>
                <a:srgbClr val="4D4D4D"/>
              </a:buClr>
              <a:buSzPts val="1400"/>
            </a:pPr>
            <a:r>
              <a:rPr lang="en-US" sz="1400" dirty="0">
                <a:solidFill>
                  <a:schemeClr val="dk1"/>
                </a:solidFill>
                <a:latin typeface="Gill Sans MT" panose="020B0502020104020203" pitchFamily="34" charset="77"/>
                <a:ea typeface="Arial"/>
                <a:sym typeface="Arial"/>
              </a:rPr>
              <a:t>Recognition of transport methods </a:t>
            </a:r>
            <a:r>
              <a:rPr lang="en-US" sz="1400" dirty="0">
                <a:solidFill>
                  <a:srgbClr val="4D4D4D"/>
                </a:solidFill>
                <a:latin typeface="Gill Sans MT"/>
                <a:sym typeface="Arial"/>
              </a:rPr>
              <a:t>		 2022-07-19</a:t>
            </a:r>
            <a:endParaRPr sz="1400" dirty="0">
              <a:solidFill>
                <a:srgbClr val="4D4D4D"/>
              </a:solidFill>
              <a:latin typeface="Gill Sans MT" panose="020B0502020104020203" pitchFamily="34" charset="77"/>
            </a:endParaRPr>
          </a:p>
        </p:txBody>
      </p:sp>
      <p:sp>
        <p:nvSpPr>
          <p:cNvPr id="10" name="Google Shape;342;p70">
            <a:extLst>
              <a:ext uri="{FF2B5EF4-FFF2-40B4-BE49-F238E27FC236}">
                <a16:creationId xmlns:a16="http://schemas.microsoft.com/office/drawing/2014/main" id="{3EA24166-1736-4E37-8BE8-D93FB0BE078A}"/>
              </a:ext>
            </a:extLst>
          </p:cNvPr>
          <p:cNvSpPr txBox="1"/>
          <p:nvPr/>
        </p:nvSpPr>
        <p:spPr>
          <a:xfrm>
            <a:off x="9929068" y="312539"/>
            <a:ext cx="313890" cy="2411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4283" tIns="32133" rIns="64283" bIns="32133" anchor="t" anchorCtr="0">
            <a:noAutofit/>
          </a:bodyPr>
          <a:lstStyle/>
          <a:p>
            <a:pPr algn="r">
              <a:buClr>
                <a:srgbClr val="4D4D4D"/>
              </a:buClr>
              <a:buSzPts val="1400"/>
            </a:pPr>
            <a:fld id="{00000000-1234-1234-1234-123412341234}" type="slidenum">
              <a:rPr lang="en-US" sz="984">
                <a:solidFill>
                  <a:srgbClr val="4D4D4D"/>
                </a:solidFill>
                <a:latin typeface="Gill Sans MT" panose="020B0502020104020203" pitchFamily="34" charset="77"/>
                <a:sym typeface="Arial"/>
              </a:rPr>
              <a:pPr algn="r">
                <a:buClr>
                  <a:srgbClr val="4D4D4D"/>
                </a:buClr>
                <a:buSzPts val="1400"/>
              </a:pPr>
              <a:t>15</a:t>
            </a:fld>
            <a:endParaRPr sz="1266" dirty="0">
              <a:latin typeface="Gill Sans MT" panose="020B050202010402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9089594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68"/>
          <p:cNvSpPr txBox="1"/>
          <p:nvPr/>
        </p:nvSpPr>
        <p:spPr>
          <a:xfrm>
            <a:off x="9929067" y="270971"/>
            <a:ext cx="305501" cy="2411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4283" tIns="32133" rIns="64283" bIns="32133" anchor="t" anchorCtr="0">
            <a:noAutofit/>
          </a:bodyPr>
          <a:lstStyle/>
          <a:p>
            <a:pPr algn="r">
              <a:buClr>
                <a:srgbClr val="4D4D4D"/>
              </a:buClr>
              <a:buSzPts val="1400"/>
            </a:pPr>
            <a:fld id="{00000000-1234-1234-1234-123412341234}" type="slidenum">
              <a:rPr lang="en-US" sz="984">
                <a:solidFill>
                  <a:srgbClr val="4D4D4D"/>
                </a:solidFill>
                <a:latin typeface="Gill Sans MT" panose="020B0502020104020203" pitchFamily="34" charset="77"/>
                <a:sym typeface="Arial"/>
              </a:rPr>
              <a:pPr algn="r">
                <a:buClr>
                  <a:srgbClr val="4D4D4D"/>
                </a:buClr>
                <a:buSzPts val="1400"/>
              </a:pPr>
              <a:t>16</a:t>
            </a:fld>
            <a:endParaRPr sz="1266" dirty="0">
              <a:latin typeface="Gill Sans MT" panose="020B0502020104020203" pitchFamily="34" charset="77"/>
            </a:endParaRPr>
          </a:p>
        </p:txBody>
      </p:sp>
      <p:sp>
        <p:nvSpPr>
          <p:cNvPr id="327" name="Google Shape;327;p68"/>
          <p:cNvSpPr txBox="1">
            <a:spLocks noGrp="1"/>
          </p:cNvSpPr>
          <p:nvPr>
            <p:ph type="title"/>
          </p:nvPr>
        </p:nvSpPr>
        <p:spPr>
          <a:xfrm>
            <a:off x="913859" y="847076"/>
            <a:ext cx="10460723" cy="81260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4800"/>
            </a:pPr>
            <a:r>
              <a:rPr lang="en-US" sz="4800" dirty="0">
                <a:solidFill>
                  <a:schemeClr val="dk1"/>
                </a:solidFill>
                <a:latin typeface="Gill Sans MT" panose="020B0502020104020203" pitchFamily="34" charset="77"/>
                <a:sym typeface="Arial"/>
              </a:rPr>
              <a:t>Data processing</a:t>
            </a:r>
            <a:br>
              <a:rPr lang="en-US" sz="4500" dirty="0">
                <a:solidFill>
                  <a:schemeClr val="dk1"/>
                </a:solidFill>
                <a:ea typeface="Arial"/>
                <a:sym typeface="Arial"/>
              </a:rPr>
            </a:br>
            <a:br>
              <a:rPr lang="en-US" sz="4500" dirty="0">
                <a:solidFill>
                  <a:schemeClr val="dk1"/>
                </a:solidFill>
                <a:ea typeface="Arial"/>
                <a:sym typeface="Arial"/>
              </a:rPr>
            </a:br>
            <a:endParaRPr dirty="0"/>
          </a:p>
        </p:txBody>
      </p:sp>
      <p:sp>
        <p:nvSpPr>
          <p:cNvPr id="328" name="Google Shape;328;p68"/>
          <p:cNvSpPr txBox="1">
            <a:spLocks noGrp="1"/>
          </p:cNvSpPr>
          <p:nvPr>
            <p:ph type="body" idx="1"/>
          </p:nvPr>
        </p:nvSpPr>
        <p:spPr>
          <a:xfrm>
            <a:off x="913859" y="2132951"/>
            <a:ext cx="6335613" cy="484882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pPr marL="267881" indent="-267881">
              <a:lnSpc>
                <a:spcPct val="110000"/>
              </a:lnSpc>
              <a:spcBef>
                <a:spcPts val="1200"/>
              </a:spcBef>
              <a:buClr>
                <a:srgbClr val="000000"/>
              </a:buClr>
              <a:buSzPts val="3600"/>
              <a:buFont typeface="Arial"/>
              <a:buChar char="-"/>
            </a:pPr>
            <a:r>
              <a:rPr lang="en-IE" dirty="0">
                <a:latin typeface="Gill Sans MT" panose="020B0502020104020203" pitchFamily="34" charset="77"/>
              </a:rPr>
              <a:t>Context dimensions:</a:t>
            </a:r>
          </a:p>
          <a:p>
            <a:pPr marL="725081" lvl="1" indent="-267881">
              <a:lnSpc>
                <a:spcPct val="110000"/>
              </a:lnSpc>
              <a:spcBef>
                <a:spcPts val="1200"/>
              </a:spcBef>
              <a:buClr>
                <a:srgbClr val="000000"/>
              </a:buClr>
              <a:buSzPts val="3600"/>
              <a:buFont typeface="Arial"/>
              <a:buChar char="-"/>
            </a:pPr>
            <a:r>
              <a:rPr lang="en-IE" b="1" dirty="0">
                <a:solidFill>
                  <a:schemeClr val="dk1"/>
                </a:solidFill>
                <a:latin typeface="Gill Sans MT" panose="020B0502020104020203" pitchFamily="34" charset="77"/>
                <a:ea typeface="Arial"/>
                <a:sym typeface="Arial"/>
              </a:rPr>
              <a:t>Who</a:t>
            </a:r>
            <a:r>
              <a:rPr lang="en-IE" dirty="0">
                <a:solidFill>
                  <a:schemeClr val="dk1"/>
                </a:solidFill>
                <a:latin typeface="Gill Sans MT" panose="020B0502020104020203" pitchFamily="34" charset="77"/>
                <a:ea typeface="Arial"/>
                <a:sym typeface="Arial"/>
              </a:rPr>
              <a:t>: </a:t>
            </a:r>
            <a:r>
              <a:rPr lang="es-ES" dirty="0">
                <a:solidFill>
                  <a:schemeClr val="dk1"/>
                </a:solidFill>
                <a:latin typeface="Gill Sans MT" panose="020B0502020104020203" pitchFamily="34" charset="77"/>
                <a:ea typeface="Arial"/>
                <a:sym typeface="Arial"/>
              </a:rPr>
              <a:t>Individual </a:t>
            </a:r>
            <a:r>
              <a:rPr lang="en-IE" dirty="0">
                <a:solidFill>
                  <a:schemeClr val="dk1"/>
                </a:solidFill>
                <a:latin typeface="Gill Sans MT" panose="020B0502020104020203" pitchFamily="34" charset="77"/>
                <a:ea typeface="Arial"/>
                <a:sym typeface="Arial"/>
              </a:rPr>
              <a:t>user</a:t>
            </a:r>
          </a:p>
          <a:p>
            <a:pPr marL="725081" lvl="1" indent="-267881">
              <a:lnSpc>
                <a:spcPct val="110000"/>
              </a:lnSpc>
              <a:spcBef>
                <a:spcPts val="1200"/>
              </a:spcBef>
              <a:buClr>
                <a:srgbClr val="000000"/>
              </a:buClr>
              <a:buSzPts val="3600"/>
              <a:buFont typeface="Arial"/>
              <a:buChar char="-"/>
            </a:pPr>
            <a:r>
              <a:rPr lang="en-IE" b="1" dirty="0">
                <a:solidFill>
                  <a:schemeClr val="dk1"/>
                </a:solidFill>
                <a:latin typeface="Gill Sans MT" panose="020B0502020104020203" pitchFamily="34" charset="77"/>
                <a:ea typeface="Arial"/>
                <a:sym typeface="Arial"/>
              </a:rPr>
              <a:t>Where</a:t>
            </a:r>
            <a:r>
              <a:rPr lang="es-ES" dirty="0">
                <a:solidFill>
                  <a:schemeClr val="dk1"/>
                </a:solidFill>
                <a:latin typeface="Gill Sans MT" panose="020B0502020104020203" pitchFamily="34" charset="77"/>
                <a:ea typeface="Arial"/>
                <a:sym typeface="Arial"/>
              </a:rPr>
              <a:t>: </a:t>
            </a:r>
            <a:r>
              <a:rPr lang="en-IE" dirty="0">
                <a:solidFill>
                  <a:schemeClr val="dk1"/>
                </a:solidFill>
                <a:latin typeface="Gill Sans MT" panose="020B0502020104020203" pitchFamily="34" charset="77"/>
                <a:ea typeface="Arial"/>
                <a:sym typeface="Arial"/>
              </a:rPr>
              <a:t>Outdoors</a:t>
            </a:r>
            <a:r>
              <a:rPr lang="es-ES" dirty="0">
                <a:solidFill>
                  <a:schemeClr val="dk1"/>
                </a:solidFill>
                <a:latin typeface="Gill Sans MT" panose="020B0502020104020203" pitchFamily="34" charset="77"/>
                <a:ea typeface="Arial"/>
                <a:sym typeface="Arial"/>
              </a:rPr>
              <a:t>, in a </a:t>
            </a:r>
            <a:r>
              <a:rPr lang="en-IE" dirty="0">
                <a:solidFill>
                  <a:schemeClr val="dk1"/>
                </a:solidFill>
                <a:latin typeface="Gill Sans MT" panose="020B0502020104020203" pitchFamily="34" charset="77"/>
                <a:ea typeface="Arial"/>
                <a:sym typeface="Arial"/>
              </a:rPr>
              <a:t>path between locations</a:t>
            </a:r>
          </a:p>
          <a:p>
            <a:pPr marL="725081" lvl="1" indent="-267881">
              <a:lnSpc>
                <a:spcPct val="110000"/>
              </a:lnSpc>
              <a:spcBef>
                <a:spcPts val="1200"/>
              </a:spcBef>
              <a:buClr>
                <a:srgbClr val="000000"/>
              </a:buClr>
              <a:buSzPts val="3600"/>
              <a:buFont typeface="Arial"/>
              <a:buChar char="-"/>
            </a:pPr>
            <a:r>
              <a:rPr lang="en-IE" b="1" dirty="0">
                <a:solidFill>
                  <a:schemeClr val="dk1"/>
                </a:solidFill>
                <a:latin typeface="Gill Sans MT" panose="020B0502020104020203" pitchFamily="34" charset="77"/>
                <a:ea typeface="Arial"/>
                <a:sym typeface="Arial"/>
              </a:rPr>
              <a:t>What</a:t>
            </a:r>
            <a:r>
              <a:rPr lang="en-IE" dirty="0">
                <a:solidFill>
                  <a:schemeClr val="dk1"/>
                </a:solidFill>
                <a:latin typeface="Gill Sans MT" panose="020B0502020104020203" pitchFamily="34" charset="77"/>
                <a:ea typeface="Arial"/>
                <a:sym typeface="Arial"/>
              </a:rPr>
              <a:t>:  The method the user is using to move</a:t>
            </a:r>
          </a:p>
          <a:p>
            <a:pPr marL="725081" lvl="1" indent="-267881">
              <a:lnSpc>
                <a:spcPct val="110000"/>
              </a:lnSpc>
              <a:spcBef>
                <a:spcPts val="1200"/>
              </a:spcBef>
              <a:buClr>
                <a:srgbClr val="000000"/>
              </a:buClr>
              <a:buSzPts val="3600"/>
              <a:buFont typeface="Arial"/>
              <a:buChar char="-"/>
            </a:pPr>
            <a:r>
              <a:rPr lang="en-IE" b="1" dirty="0">
                <a:solidFill>
                  <a:schemeClr val="dk1"/>
                </a:solidFill>
                <a:latin typeface="Gill Sans MT" panose="020B0502020104020203" pitchFamily="34" charset="77"/>
                <a:ea typeface="Arial"/>
                <a:sym typeface="Arial"/>
              </a:rPr>
              <a:t>When</a:t>
            </a:r>
            <a:r>
              <a:rPr lang="en-IE" dirty="0">
                <a:solidFill>
                  <a:schemeClr val="dk1"/>
                </a:solidFill>
                <a:latin typeface="Gill Sans MT" panose="020B0502020104020203" pitchFamily="34" charset="77"/>
                <a:ea typeface="Arial"/>
                <a:sym typeface="Arial"/>
              </a:rPr>
              <a:t>: Is not relevant</a:t>
            </a:r>
          </a:p>
          <a:p>
            <a:pPr marL="267881" indent="-107152">
              <a:lnSpc>
                <a:spcPct val="110000"/>
              </a:lnSpc>
              <a:spcBef>
                <a:spcPts val="0"/>
              </a:spcBef>
              <a:buClr>
                <a:srgbClr val="000000"/>
              </a:buClr>
              <a:buSzPts val="3600"/>
              <a:buNone/>
            </a:pPr>
            <a:endParaRPr sz="2531" dirty="0">
              <a:solidFill>
                <a:schemeClr val="dk1"/>
              </a:solidFill>
              <a:ea typeface="Arial"/>
              <a:sym typeface="Arial"/>
            </a:endParaRPr>
          </a:p>
          <a:p>
            <a:pPr marL="267881" indent="-107152">
              <a:lnSpc>
                <a:spcPct val="110000"/>
              </a:lnSpc>
              <a:spcBef>
                <a:spcPts val="0"/>
              </a:spcBef>
              <a:buClr>
                <a:srgbClr val="000000"/>
              </a:buClr>
              <a:buSzPts val="3600"/>
              <a:buNone/>
            </a:pPr>
            <a:endParaRPr sz="2531" dirty="0">
              <a:solidFill>
                <a:schemeClr val="dk1"/>
              </a:solidFill>
              <a:ea typeface="Arial"/>
              <a:sym typeface="Arial"/>
            </a:endParaRPr>
          </a:p>
          <a:p>
            <a:pPr marL="267881" indent="-107152">
              <a:lnSpc>
                <a:spcPct val="110000"/>
              </a:lnSpc>
              <a:spcBef>
                <a:spcPts val="0"/>
              </a:spcBef>
              <a:buClr>
                <a:srgbClr val="000000"/>
              </a:buClr>
              <a:buSzPts val="3600"/>
              <a:buNone/>
            </a:pPr>
            <a:endParaRPr sz="2531" dirty="0">
              <a:solidFill>
                <a:schemeClr val="dk1"/>
              </a:solidFill>
              <a:ea typeface="Arial"/>
              <a:sym typeface="Arial"/>
            </a:endParaRPr>
          </a:p>
          <a:p>
            <a:pPr marL="267881" indent="-107152">
              <a:lnSpc>
                <a:spcPct val="110000"/>
              </a:lnSpc>
              <a:spcBef>
                <a:spcPts val="0"/>
              </a:spcBef>
              <a:buClr>
                <a:srgbClr val="000000"/>
              </a:buClr>
              <a:buSzPts val="3600"/>
              <a:buNone/>
            </a:pPr>
            <a:endParaRPr sz="2531" dirty="0">
              <a:solidFill>
                <a:schemeClr val="dk1"/>
              </a:solidFill>
              <a:ea typeface="Arial"/>
              <a:sym typeface="Arial"/>
            </a:endParaRPr>
          </a:p>
          <a:p>
            <a:pPr marL="267881" indent="-107152">
              <a:lnSpc>
                <a:spcPct val="110000"/>
              </a:lnSpc>
              <a:spcBef>
                <a:spcPts val="0"/>
              </a:spcBef>
              <a:buClr>
                <a:srgbClr val="000000"/>
              </a:buClr>
              <a:buSzPts val="3600"/>
              <a:buNone/>
            </a:pPr>
            <a:endParaRPr sz="2531" dirty="0">
              <a:solidFill>
                <a:schemeClr val="dk1"/>
              </a:solidFill>
              <a:ea typeface="Arial"/>
              <a:sym typeface="Arial"/>
            </a:endParaRPr>
          </a:p>
          <a:p>
            <a:pPr marL="267881" indent="-107152">
              <a:lnSpc>
                <a:spcPct val="110000"/>
              </a:lnSpc>
              <a:spcBef>
                <a:spcPts val="0"/>
              </a:spcBef>
              <a:buClr>
                <a:srgbClr val="000000"/>
              </a:buClr>
              <a:buSzPts val="3600"/>
              <a:buNone/>
            </a:pPr>
            <a:endParaRPr sz="2531" dirty="0">
              <a:solidFill>
                <a:schemeClr val="dk1"/>
              </a:solidFill>
              <a:ea typeface="Arial"/>
              <a:sym typeface="Arial"/>
            </a:endParaRPr>
          </a:p>
          <a:p>
            <a:pPr marL="267881" indent="-107152">
              <a:lnSpc>
                <a:spcPct val="110000"/>
              </a:lnSpc>
              <a:spcBef>
                <a:spcPts val="0"/>
              </a:spcBef>
              <a:buClr>
                <a:srgbClr val="000000"/>
              </a:buClr>
              <a:buSzPts val="3600"/>
              <a:buNone/>
            </a:pPr>
            <a:endParaRPr sz="2531" dirty="0">
              <a:solidFill>
                <a:schemeClr val="dk1"/>
              </a:solidFill>
              <a:ea typeface="Arial"/>
              <a:sym typeface="Arial"/>
            </a:endParaRPr>
          </a:p>
        </p:txBody>
      </p:sp>
      <p:pic>
        <p:nvPicPr>
          <p:cNvPr id="3" name="Gráfico 2" descr="Microscopio con frascos químicos">
            <a:extLst>
              <a:ext uri="{FF2B5EF4-FFF2-40B4-BE49-F238E27FC236}">
                <a16:creationId xmlns:a16="http://schemas.microsoft.com/office/drawing/2014/main" id="{B3BF19A6-E18F-437B-9717-6B1231935A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49472" y="1253377"/>
            <a:ext cx="4607718" cy="4607718"/>
          </a:xfrm>
          <a:prstGeom prst="rect">
            <a:avLst/>
          </a:prstGeom>
        </p:spPr>
      </p:pic>
      <p:sp>
        <p:nvSpPr>
          <p:cNvPr id="7" name="Google Shape;279;p62">
            <a:extLst>
              <a:ext uri="{FF2B5EF4-FFF2-40B4-BE49-F238E27FC236}">
                <a16:creationId xmlns:a16="http://schemas.microsoft.com/office/drawing/2014/main" id="{D9089BDE-B676-4531-A816-A3F165294DF8}"/>
              </a:ext>
            </a:extLst>
          </p:cNvPr>
          <p:cNvSpPr txBox="1"/>
          <p:nvPr/>
        </p:nvSpPr>
        <p:spPr>
          <a:xfrm>
            <a:off x="913859" y="392907"/>
            <a:ext cx="6349008" cy="2411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lvl="0">
              <a:buClr>
                <a:srgbClr val="4D4D4D"/>
              </a:buClr>
              <a:buSzPts val="1400"/>
            </a:pPr>
            <a:r>
              <a:rPr lang="en-US" sz="1400" dirty="0">
                <a:solidFill>
                  <a:schemeClr val="dk1"/>
                </a:solidFill>
                <a:latin typeface="Gill Sans MT" panose="020B0502020104020203" pitchFamily="34" charset="77"/>
                <a:ea typeface="Arial"/>
                <a:sym typeface="Arial"/>
              </a:rPr>
              <a:t>Recognition of transport methods </a:t>
            </a:r>
            <a:r>
              <a:rPr lang="en-US" sz="1400" dirty="0">
                <a:solidFill>
                  <a:srgbClr val="4D4D4D"/>
                </a:solidFill>
                <a:latin typeface="Gill Sans MT"/>
                <a:sym typeface="Arial"/>
              </a:rPr>
              <a:t>		 2022-07-19</a:t>
            </a:r>
            <a:endParaRPr sz="1400" dirty="0">
              <a:solidFill>
                <a:srgbClr val="4D4D4D"/>
              </a:solidFill>
              <a:latin typeface="Gill Sans MT" panose="020B050202010402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754647344"/>
      </p:ext>
    </p:extLst>
  </p:cSld>
  <p:clrMapOvr>
    <a:masterClrMapping/>
  </p:clrMapOvr>
  <p:transition spd="slow">
    <p:fade thruBlk="1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550BE34-C2B8-49B8-8519-67A8CAD51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7457DD9-5A45-400A-AB4B-4B4EDECA2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1AA12D5-7A67-42DB-BC07-13A2C57A78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746" y="586822"/>
            <a:ext cx="3560252" cy="1645920"/>
          </a:xfrm>
        </p:spPr>
        <p:txBody>
          <a:bodyPr>
            <a:normAutofit/>
          </a:bodyPr>
          <a:lstStyle/>
          <a:p>
            <a:r>
              <a:rPr lang="en-IE" sz="3200"/>
              <a:t>Windowing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41CF7D6-A660-431A-B0BB-140A0D555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570A85B-3810-4F95-97B0-CBF4CCDB3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515FBC0-55C0-4329-A1AF-CC619CACFF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1164" y="586822"/>
            <a:ext cx="6002636" cy="1645920"/>
          </a:xfrm>
        </p:spPr>
        <p:txBody>
          <a:bodyPr anchor="ctr">
            <a:normAutofit/>
          </a:bodyPr>
          <a:lstStyle/>
          <a:p>
            <a:r>
              <a:rPr lang="en-IE" sz="1800" dirty="0"/>
              <a:t>In order to classify the data, each session is partitioned in smaller parts or “Windows”</a:t>
            </a:r>
          </a:p>
          <a:p>
            <a:r>
              <a:rPr lang="en-IE" sz="1800" dirty="0"/>
              <a:t>Windows can overlap each other to get more density of data.</a:t>
            </a:r>
          </a:p>
          <a:p>
            <a:r>
              <a:rPr lang="en-IE" sz="1800" dirty="0"/>
              <a:t>Windows have a length and a offset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D64545F-A298-46AD-AF67-4B6CCECBB49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57784" y="3150166"/>
            <a:ext cx="11164824" cy="2651644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E8260BE6-1DEE-4334-83A1-9362F95C65D0}"/>
              </a:ext>
            </a:extLst>
          </p:cNvPr>
          <p:cNvSpPr txBox="1"/>
          <p:nvPr/>
        </p:nvSpPr>
        <p:spPr>
          <a:xfrm>
            <a:off x="1903445" y="2957804"/>
            <a:ext cx="7100596" cy="382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Windows with length 10 and a 50% offset</a:t>
            </a:r>
          </a:p>
        </p:txBody>
      </p:sp>
      <p:sp>
        <p:nvSpPr>
          <p:cNvPr id="10" name="Google Shape;279;p62">
            <a:extLst>
              <a:ext uri="{FF2B5EF4-FFF2-40B4-BE49-F238E27FC236}">
                <a16:creationId xmlns:a16="http://schemas.microsoft.com/office/drawing/2014/main" id="{439F1851-EDA4-48F2-89EA-F425ABCE03E3}"/>
              </a:ext>
            </a:extLst>
          </p:cNvPr>
          <p:cNvSpPr txBox="1"/>
          <p:nvPr/>
        </p:nvSpPr>
        <p:spPr>
          <a:xfrm>
            <a:off x="584012" y="114321"/>
            <a:ext cx="6349008" cy="2411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lvl="0">
              <a:buClr>
                <a:srgbClr val="4D4D4D"/>
              </a:buClr>
              <a:buSzPts val="1400"/>
            </a:pPr>
            <a:r>
              <a:rPr lang="en-US" sz="1400" dirty="0">
                <a:solidFill>
                  <a:schemeClr val="dk1"/>
                </a:solidFill>
                <a:latin typeface="Gill Sans MT" panose="020B0502020104020203" pitchFamily="34" charset="77"/>
                <a:ea typeface="Arial"/>
                <a:sym typeface="Arial"/>
              </a:rPr>
              <a:t>Recognition of transport methods </a:t>
            </a:r>
            <a:r>
              <a:rPr lang="en-US" sz="1400" dirty="0">
                <a:solidFill>
                  <a:srgbClr val="4D4D4D"/>
                </a:solidFill>
                <a:latin typeface="Gill Sans MT"/>
                <a:sym typeface="Arial"/>
              </a:rPr>
              <a:t>		 2022-07-19</a:t>
            </a:r>
            <a:endParaRPr sz="1400" dirty="0">
              <a:solidFill>
                <a:srgbClr val="4D4D4D"/>
              </a:solidFill>
              <a:latin typeface="Gill Sans MT" panose="020B0502020104020203" pitchFamily="34" charset="77"/>
            </a:endParaRPr>
          </a:p>
        </p:txBody>
      </p:sp>
      <p:sp>
        <p:nvSpPr>
          <p:cNvPr id="12" name="Google Shape;342;p70">
            <a:extLst>
              <a:ext uri="{FF2B5EF4-FFF2-40B4-BE49-F238E27FC236}">
                <a16:creationId xmlns:a16="http://schemas.microsoft.com/office/drawing/2014/main" id="{77CA9F5E-36DA-4465-BDA0-D5C954E93B17}"/>
              </a:ext>
            </a:extLst>
          </p:cNvPr>
          <p:cNvSpPr txBox="1"/>
          <p:nvPr/>
        </p:nvSpPr>
        <p:spPr>
          <a:xfrm>
            <a:off x="10164587" y="62012"/>
            <a:ext cx="321651" cy="2411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4283" tIns="32133" rIns="64283" bIns="32133" anchor="t" anchorCtr="0">
            <a:noAutofit/>
          </a:bodyPr>
          <a:lstStyle/>
          <a:p>
            <a:pPr algn="r">
              <a:buClr>
                <a:srgbClr val="4D4D4D"/>
              </a:buClr>
              <a:buSzPts val="1400"/>
            </a:pPr>
            <a:fld id="{00000000-1234-1234-1234-123412341234}" type="slidenum">
              <a:rPr lang="en-US" sz="984">
                <a:solidFill>
                  <a:srgbClr val="4D4D4D"/>
                </a:solidFill>
                <a:latin typeface="Gill Sans MT" panose="020B0502020104020203" pitchFamily="34" charset="77"/>
                <a:sym typeface="Arial"/>
              </a:rPr>
              <a:pPr algn="r">
                <a:buClr>
                  <a:srgbClr val="4D4D4D"/>
                </a:buClr>
                <a:buSzPts val="1400"/>
              </a:pPr>
              <a:t>17</a:t>
            </a:fld>
            <a:endParaRPr sz="1266" dirty="0">
              <a:latin typeface="Gill Sans MT" panose="020B050202010402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1086557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1595A09-E336-4D1B-9B3A-06A2287A5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E64A3FA-B58F-4CC7-B26D-9DBC671D30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4777739"/>
            <a:ext cx="3418990" cy="1412119"/>
          </a:xfrm>
        </p:spPr>
        <p:txBody>
          <a:bodyPr>
            <a:normAutofit/>
          </a:bodyPr>
          <a:lstStyle/>
          <a:p>
            <a:endParaRPr lang="en-IE" sz="4800"/>
          </a:p>
        </p:txBody>
      </p:sp>
      <p:pic>
        <p:nvPicPr>
          <p:cNvPr id="5" name="Imagen 4" descr="Gráfico&#10;&#10;Descripción generada automáticamente con confianza baja">
            <a:extLst>
              <a:ext uri="{FF2B5EF4-FFF2-40B4-BE49-F238E27FC236}">
                <a16:creationId xmlns:a16="http://schemas.microsoft.com/office/drawing/2014/main" id="{5C95F288-F968-4341-BE6A-616B0C94EB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506"/>
          <a:stretch/>
        </p:blipFill>
        <p:spPr>
          <a:xfrm>
            <a:off x="20" y="10"/>
            <a:ext cx="12191980" cy="4558420"/>
          </a:xfrm>
          <a:custGeom>
            <a:avLst/>
            <a:gdLst/>
            <a:ahLst/>
            <a:cxnLst/>
            <a:rect l="l" t="t" r="r" b="b"/>
            <a:pathLst>
              <a:path w="12188952" h="4558430">
                <a:moveTo>
                  <a:pt x="6789701" y="4490221"/>
                </a:moveTo>
                <a:lnTo>
                  <a:pt x="6788702" y="4490299"/>
                </a:lnTo>
                <a:lnTo>
                  <a:pt x="6788476" y="4490833"/>
                </a:lnTo>
                <a:close/>
                <a:moveTo>
                  <a:pt x="0" y="0"/>
                </a:moveTo>
                <a:lnTo>
                  <a:pt x="12188952" y="0"/>
                </a:lnTo>
                <a:lnTo>
                  <a:pt x="12188952" y="3596895"/>
                </a:lnTo>
                <a:lnTo>
                  <a:pt x="12061096" y="3635026"/>
                </a:lnTo>
                <a:cubicBezTo>
                  <a:pt x="11933500" y="3671240"/>
                  <a:pt x="11805390" y="3705769"/>
                  <a:pt x="11676800" y="3738601"/>
                </a:cubicBezTo>
                <a:cubicBezTo>
                  <a:pt x="11262789" y="3846108"/>
                  <a:pt x="10845343" y="3939710"/>
                  <a:pt x="10425355" y="4022140"/>
                </a:cubicBezTo>
                <a:cubicBezTo>
                  <a:pt x="10092810" y="4087351"/>
                  <a:pt x="9759033" y="4145748"/>
                  <a:pt x="9424022" y="4197302"/>
                </a:cubicBezTo>
                <a:cubicBezTo>
                  <a:pt x="9102997" y="4246959"/>
                  <a:pt x="8781133" y="4291526"/>
                  <a:pt x="8458419" y="4331003"/>
                </a:cubicBezTo>
                <a:cubicBezTo>
                  <a:pt x="8211360" y="4361169"/>
                  <a:pt x="7963792" y="4386742"/>
                  <a:pt x="7715970" y="4410950"/>
                </a:cubicBezTo>
                <a:lnTo>
                  <a:pt x="6951716" y="4476730"/>
                </a:lnTo>
                <a:lnTo>
                  <a:pt x="6936303" y="4478801"/>
                </a:lnTo>
                <a:lnTo>
                  <a:pt x="6790448" y="4490162"/>
                </a:lnTo>
                <a:lnTo>
                  <a:pt x="6799941" y="4491982"/>
                </a:lnTo>
                <a:cubicBezTo>
                  <a:pt x="6811623" y="4492448"/>
                  <a:pt x="6823734" y="4490275"/>
                  <a:pt x="6835432" y="4490275"/>
                </a:cubicBezTo>
                <a:cubicBezTo>
                  <a:pt x="6851580" y="4490275"/>
                  <a:pt x="6867729" y="4487668"/>
                  <a:pt x="6884003" y="4487297"/>
                </a:cubicBezTo>
                <a:cubicBezTo>
                  <a:pt x="7115805" y="4481835"/>
                  <a:pt x="7347351" y="4469668"/>
                  <a:pt x="7578771" y="4454770"/>
                </a:cubicBezTo>
                <a:cubicBezTo>
                  <a:pt x="7927552" y="4432302"/>
                  <a:pt x="8276080" y="4404123"/>
                  <a:pt x="8623845" y="4367873"/>
                </a:cubicBezTo>
                <a:cubicBezTo>
                  <a:pt x="8909939" y="4338575"/>
                  <a:pt x="9195310" y="4303940"/>
                  <a:pt x="9479970" y="4263967"/>
                </a:cubicBezTo>
                <a:cubicBezTo>
                  <a:pt x="9864901" y="4209593"/>
                  <a:pt x="10248014" y="4144879"/>
                  <a:pt x="10629308" y="4069810"/>
                </a:cubicBezTo>
                <a:cubicBezTo>
                  <a:pt x="11090114" y="3978690"/>
                  <a:pt x="11546975" y="3871184"/>
                  <a:pt x="11998498" y="3743816"/>
                </a:cubicBezTo>
                <a:lnTo>
                  <a:pt x="12188952" y="3687715"/>
                </a:lnTo>
                <a:lnTo>
                  <a:pt x="12188952" y="3742439"/>
                </a:lnTo>
                <a:lnTo>
                  <a:pt x="11829257" y="3846853"/>
                </a:lnTo>
                <a:cubicBezTo>
                  <a:pt x="11534769" y="3926550"/>
                  <a:pt x="11238120" y="3997436"/>
                  <a:pt x="10939183" y="4061368"/>
                </a:cubicBezTo>
                <a:cubicBezTo>
                  <a:pt x="10622824" y="4129150"/>
                  <a:pt x="10304941" y="4189147"/>
                  <a:pt x="9985530" y="4241373"/>
                </a:cubicBezTo>
                <a:cubicBezTo>
                  <a:pt x="9720036" y="4284822"/>
                  <a:pt x="9453814" y="4323467"/>
                  <a:pt x="9186882" y="4357320"/>
                </a:cubicBezTo>
                <a:cubicBezTo>
                  <a:pt x="8984197" y="4382894"/>
                  <a:pt x="8781514" y="4406977"/>
                  <a:pt x="8578198" y="4426839"/>
                </a:cubicBezTo>
                <a:cubicBezTo>
                  <a:pt x="8340547" y="4449559"/>
                  <a:pt x="8102644" y="4471034"/>
                  <a:pt x="7864358" y="4488290"/>
                </a:cubicBezTo>
                <a:cubicBezTo>
                  <a:pt x="7554994" y="4510634"/>
                  <a:pt x="7245502" y="4528512"/>
                  <a:pt x="6935502" y="4539684"/>
                </a:cubicBezTo>
                <a:cubicBezTo>
                  <a:pt x="6782917" y="4545147"/>
                  <a:pt x="6630334" y="4548995"/>
                  <a:pt x="6477750" y="4553587"/>
                </a:cubicBezTo>
                <a:cubicBezTo>
                  <a:pt x="6439195" y="4551503"/>
                  <a:pt x="6400529" y="4553128"/>
                  <a:pt x="6362294" y="4558430"/>
                </a:cubicBezTo>
                <a:lnTo>
                  <a:pt x="6057129" y="4558430"/>
                </a:lnTo>
                <a:lnTo>
                  <a:pt x="5977784" y="4553836"/>
                </a:lnTo>
                <a:cubicBezTo>
                  <a:pt x="5740261" y="4541423"/>
                  <a:pt x="5502739" y="4527644"/>
                  <a:pt x="5265087" y="4517587"/>
                </a:cubicBezTo>
                <a:cubicBezTo>
                  <a:pt x="4958267" y="4505171"/>
                  <a:pt x="4651826" y="4484691"/>
                  <a:pt x="4346277" y="4455517"/>
                </a:cubicBezTo>
                <a:cubicBezTo>
                  <a:pt x="4021654" y="4424605"/>
                  <a:pt x="3697795" y="4389970"/>
                  <a:pt x="3373045" y="4356948"/>
                </a:cubicBezTo>
                <a:cubicBezTo>
                  <a:pt x="3035412" y="4322686"/>
                  <a:pt x="2698456" y="4283047"/>
                  <a:pt x="2362173" y="4238021"/>
                </a:cubicBezTo>
                <a:cubicBezTo>
                  <a:pt x="1984692" y="4187868"/>
                  <a:pt x="1608364" y="4130142"/>
                  <a:pt x="1233177" y="4064845"/>
                </a:cubicBezTo>
                <a:cubicBezTo>
                  <a:pt x="842181" y="3996132"/>
                  <a:pt x="453758" y="3917644"/>
                  <a:pt x="68500" y="3825138"/>
                </a:cubicBezTo>
                <a:lnTo>
                  <a:pt x="0" y="3807783"/>
                </a:lnTo>
                <a:lnTo>
                  <a:pt x="0" y="3751294"/>
                </a:lnTo>
                <a:lnTo>
                  <a:pt x="72441" y="3770071"/>
                </a:lnTo>
                <a:cubicBezTo>
                  <a:pt x="247961" y="3812249"/>
                  <a:pt x="424164" y="3851509"/>
                  <a:pt x="600716" y="3888441"/>
                </a:cubicBezTo>
                <a:cubicBezTo>
                  <a:pt x="988279" y="3969255"/>
                  <a:pt x="1378133" y="4038153"/>
                  <a:pt x="1769512" y="4098609"/>
                </a:cubicBezTo>
                <a:cubicBezTo>
                  <a:pt x="2052426" y="4142185"/>
                  <a:pt x="2335725" y="4182282"/>
                  <a:pt x="2613554" y="4215551"/>
                </a:cubicBezTo>
                <a:cubicBezTo>
                  <a:pt x="2605544" y="4218158"/>
                  <a:pt x="2594611" y="4208102"/>
                  <a:pt x="2581134" y="4205620"/>
                </a:cubicBezTo>
                <a:cubicBezTo>
                  <a:pt x="2087178" y="4113668"/>
                  <a:pt x="1597684" y="4002775"/>
                  <a:pt x="1112635" y="3872923"/>
                </a:cubicBezTo>
                <a:cubicBezTo>
                  <a:pt x="880453" y="3810852"/>
                  <a:pt x="649713" y="3744374"/>
                  <a:pt x="420412" y="3673490"/>
                </a:cubicBezTo>
                <a:lnTo>
                  <a:pt x="0" y="3534573"/>
                </a:lnTo>
                <a:close/>
              </a:path>
            </a:pathLst>
          </a:custGeom>
        </p:spPr>
      </p:pic>
      <p:sp>
        <p:nvSpPr>
          <p:cNvPr id="12" name="sketch line">
            <a:extLst>
              <a:ext uri="{FF2B5EF4-FFF2-40B4-BE49-F238E27FC236}">
                <a16:creationId xmlns:a16="http://schemas.microsoft.com/office/drawing/2014/main" id="{3540989C-C7B8-473B-BF87-6F2DA6A900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661305" y="5468206"/>
            <a:ext cx="1371600" cy="18288"/>
          </a:xfrm>
          <a:custGeom>
            <a:avLst/>
            <a:gdLst>
              <a:gd name="connsiteX0" fmla="*/ 0 w 1371600"/>
              <a:gd name="connsiteY0" fmla="*/ 0 h 18288"/>
              <a:gd name="connsiteX1" fmla="*/ 685800 w 1371600"/>
              <a:gd name="connsiteY1" fmla="*/ 0 h 18288"/>
              <a:gd name="connsiteX2" fmla="*/ 1371600 w 1371600"/>
              <a:gd name="connsiteY2" fmla="*/ 0 h 18288"/>
              <a:gd name="connsiteX3" fmla="*/ 1371600 w 1371600"/>
              <a:gd name="connsiteY3" fmla="*/ 18288 h 18288"/>
              <a:gd name="connsiteX4" fmla="*/ 713232 w 1371600"/>
              <a:gd name="connsiteY4" fmla="*/ 18288 h 18288"/>
              <a:gd name="connsiteX5" fmla="*/ 0 w 1371600"/>
              <a:gd name="connsiteY5" fmla="*/ 18288 h 18288"/>
              <a:gd name="connsiteX6" fmla="*/ 0 w 1371600"/>
              <a:gd name="connsiteY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71600" h="18288" fill="none" extrusionOk="0">
                <a:moveTo>
                  <a:pt x="0" y="0"/>
                </a:moveTo>
                <a:cubicBezTo>
                  <a:pt x="247303" y="31625"/>
                  <a:pt x="422310" y="-25629"/>
                  <a:pt x="685800" y="0"/>
                </a:cubicBezTo>
                <a:cubicBezTo>
                  <a:pt x="949290" y="25629"/>
                  <a:pt x="1192357" y="6696"/>
                  <a:pt x="1371600" y="0"/>
                </a:cubicBezTo>
                <a:cubicBezTo>
                  <a:pt x="1371355" y="6649"/>
                  <a:pt x="1371915" y="11310"/>
                  <a:pt x="1371600" y="18288"/>
                </a:cubicBezTo>
                <a:cubicBezTo>
                  <a:pt x="1107995" y="26464"/>
                  <a:pt x="1033361" y="32942"/>
                  <a:pt x="713232" y="18288"/>
                </a:cubicBezTo>
                <a:cubicBezTo>
                  <a:pt x="393103" y="3634"/>
                  <a:pt x="289343" y="43221"/>
                  <a:pt x="0" y="18288"/>
                </a:cubicBezTo>
                <a:cubicBezTo>
                  <a:pt x="-459" y="11562"/>
                  <a:pt x="-31" y="5093"/>
                  <a:pt x="0" y="0"/>
                </a:cubicBezTo>
                <a:close/>
              </a:path>
              <a:path w="1371600" h="18288" stroke="0" extrusionOk="0">
                <a:moveTo>
                  <a:pt x="0" y="0"/>
                </a:moveTo>
                <a:cubicBezTo>
                  <a:pt x="170249" y="-24099"/>
                  <a:pt x="504634" y="14338"/>
                  <a:pt x="644652" y="0"/>
                </a:cubicBezTo>
                <a:cubicBezTo>
                  <a:pt x="784670" y="-14338"/>
                  <a:pt x="1087773" y="8679"/>
                  <a:pt x="1371600" y="0"/>
                </a:cubicBezTo>
                <a:cubicBezTo>
                  <a:pt x="1372456" y="3662"/>
                  <a:pt x="1371030" y="13946"/>
                  <a:pt x="1371600" y="18288"/>
                </a:cubicBezTo>
                <a:cubicBezTo>
                  <a:pt x="1176823" y="-1409"/>
                  <a:pt x="900830" y="9989"/>
                  <a:pt x="713232" y="18288"/>
                </a:cubicBezTo>
                <a:cubicBezTo>
                  <a:pt x="525634" y="26587"/>
                  <a:pt x="282837" y="5724"/>
                  <a:pt x="0" y="18288"/>
                </a:cubicBezTo>
                <a:cubicBezTo>
                  <a:pt x="367" y="13143"/>
                  <a:pt x="-823" y="584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61569767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AB55B7C-C2E2-4084-B3E4-81F20AAFA7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4" y="4777739"/>
            <a:ext cx="6897626" cy="1399223"/>
          </a:xfrm>
        </p:spPr>
        <p:txBody>
          <a:bodyPr anchor="ctr">
            <a:normAutofit fontScale="92500" lnSpcReduction="10000"/>
          </a:bodyPr>
          <a:lstStyle/>
          <a:p>
            <a:pPr marL="0" indent="0">
              <a:buNone/>
            </a:pPr>
            <a:r>
              <a:rPr lang="en-IE" sz="2200" dirty="0"/>
              <a:t>Machine learning algorithm</a:t>
            </a:r>
          </a:p>
          <a:p>
            <a:r>
              <a:rPr lang="en-IE" sz="2200" dirty="0"/>
              <a:t>The objective classification</a:t>
            </a:r>
          </a:p>
          <a:p>
            <a:r>
              <a:rPr lang="en-IE" sz="2200" dirty="0"/>
              <a:t>The main algorithm is logistic regression for n classes, saga solver</a:t>
            </a:r>
          </a:p>
        </p:txBody>
      </p:sp>
      <p:pic>
        <p:nvPicPr>
          <p:cNvPr id="8" name="Gráfico 7" descr="Robot con un brazo levantado">
            <a:extLst>
              <a:ext uri="{FF2B5EF4-FFF2-40B4-BE49-F238E27FC236}">
                <a16:creationId xmlns:a16="http://schemas.microsoft.com/office/drawing/2014/main" id="{CC8922FA-90C9-4211-B558-51BFA534F2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31148" y="4056282"/>
            <a:ext cx="2801708" cy="2801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3660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2550BE34-C2B8-49B8-8519-67A8CAD51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A7457DD9-5A45-400A-AB4B-4B4EDECA2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B64D43D-A525-48E5-85C0-545FFE512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746" y="586822"/>
            <a:ext cx="3560252" cy="1645920"/>
          </a:xfrm>
        </p:spPr>
        <p:txBody>
          <a:bodyPr>
            <a:normAutofit/>
          </a:bodyPr>
          <a:lstStyle/>
          <a:p>
            <a:r>
              <a:rPr lang="en-IE" sz="3200"/>
              <a:t>Test and Validation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41CF7D6-A660-431A-B0BB-140A0D555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570A85B-3810-4F95-97B0-CBF4CCDB3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Marcador de contenido 2">
            <a:extLst>
              <a:ext uri="{FF2B5EF4-FFF2-40B4-BE49-F238E27FC236}">
                <a16:creationId xmlns:a16="http://schemas.microsoft.com/office/drawing/2014/main" id="{E8C202B6-DEE8-4A0B-B9AD-6F849E8413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1164" y="586822"/>
            <a:ext cx="6002636" cy="1645920"/>
          </a:xfrm>
        </p:spPr>
        <p:txBody>
          <a:bodyPr anchor="ctr">
            <a:normAutofit/>
          </a:bodyPr>
          <a:lstStyle/>
          <a:p>
            <a:r>
              <a:rPr lang="en-IE" sz="1800" dirty="0"/>
              <a:t>To get a initial evaluation of the model we use a </a:t>
            </a:r>
            <a:r>
              <a:rPr lang="en-IE" sz="1800" b="1" dirty="0"/>
              <a:t>test set</a:t>
            </a:r>
            <a:r>
              <a:rPr lang="en-IE" sz="1800" dirty="0"/>
              <a:t> (40% of the original dataset)</a:t>
            </a:r>
          </a:p>
          <a:p>
            <a:r>
              <a:rPr lang="en-IE" sz="1800" dirty="0"/>
              <a:t>For a more reliable evaluation </a:t>
            </a:r>
            <a:r>
              <a:rPr lang="en-IE" sz="1800" b="1" dirty="0"/>
              <a:t>cross-validation </a:t>
            </a:r>
            <a:r>
              <a:rPr lang="en-IE" sz="1800" dirty="0"/>
              <a:t>is used, with 10 folds</a:t>
            </a:r>
          </a:p>
          <a:p>
            <a:r>
              <a:rPr lang="en-IE" sz="1800" dirty="0"/>
              <a:t>A confusion matrix is useful to visualize errors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F81F427D-0336-46B5-9680-22657FB35D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416" y="2943409"/>
            <a:ext cx="5380485" cy="348386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18D3F627-DB2B-40F3-8341-5FC6068A7C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7292" y="2943409"/>
            <a:ext cx="4001058" cy="24768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0" name="CuadroTexto 19">
            <a:extLst>
              <a:ext uri="{FF2B5EF4-FFF2-40B4-BE49-F238E27FC236}">
                <a16:creationId xmlns:a16="http://schemas.microsoft.com/office/drawing/2014/main" id="{4205E345-8031-433D-A786-28DBA120F590}"/>
              </a:ext>
            </a:extLst>
          </p:cNvPr>
          <p:cNvSpPr txBox="1"/>
          <p:nvPr/>
        </p:nvSpPr>
        <p:spPr>
          <a:xfrm>
            <a:off x="971296" y="2467685"/>
            <a:ext cx="39946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dirty="0"/>
              <a:t>Testing of the model (w=4s,o=50%)</a:t>
            </a: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996C38E4-7790-42BE-A9DB-FC20C993F151}"/>
              </a:ext>
            </a:extLst>
          </p:cNvPr>
          <p:cNvSpPr txBox="1"/>
          <p:nvPr/>
        </p:nvSpPr>
        <p:spPr>
          <a:xfrm>
            <a:off x="6970205" y="2460054"/>
            <a:ext cx="39946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dirty="0"/>
              <a:t>Testing of the model</a:t>
            </a:r>
          </a:p>
        </p:txBody>
      </p:sp>
      <p:pic>
        <p:nvPicPr>
          <p:cNvPr id="4097" name="Picture 1">
            <a:extLst>
              <a:ext uri="{FF2B5EF4-FFF2-40B4-BE49-F238E27FC236}">
                <a16:creationId xmlns:a16="http://schemas.microsoft.com/office/drawing/2014/main" id="{8B9489A9-8091-4BA7-9D81-C692DB0F83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5868" y="3741292"/>
            <a:ext cx="3270832" cy="268598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CuadroTexto 26">
            <a:extLst>
              <a:ext uri="{FF2B5EF4-FFF2-40B4-BE49-F238E27FC236}">
                <a16:creationId xmlns:a16="http://schemas.microsoft.com/office/drawing/2014/main" id="{D65607D1-ABCB-417F-B302-8382CD1C6FCD}"/>
              </a:ext>
            </a:extLst>
          </p:cNvPr>
          <p:cNvSpPr txBox="1"/>
          <p:nvPr/>
        </p:nvSpPr>
        <p:spPr>
          <a:xfrm>
            <a:off x="7122810" y="3371960"/>
            <a:ext cx="36894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dirty="0"/>
              <a:t>Confusion matrix</a:t>
            </a:r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0B269A01-05D7-4A89-B24B-51266EB9193C}"/>
              </a:ext>
            </a:extLst>
          </p:cNvPr>
          <p:cNvSpPr/>
          <p:nvPr/>
        </p:nvSpPr>
        <p:spPr>
          <a:xfrm>
            <a:off x="3917659" y="3648269"/>
            <a:ext cx="952921" cy="2702197"/>
          </a:xfrm>
          <a:prstGeom prst="rect">
            <a:avLst/>
          </a:prstGeom>
          <a:noFill/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6" name="Google Shape;279;p62">
            <a:extLst>
              <a:ext uri="{FF2B5EF4-FFF2-40B4-BE49-F238E27FC236}">
                <a16:creationId xmlns:a16="http://schemas.microsoft.com/office/drawing/2014/main" id="{77604B28-CE16-4410-B7F4-7C953C2C3A84}"/>
              </a:ext>
            </a:extLst>
          </p:cNvPr>
          <p:cNvSpPr txBox="1"/>
          <p:nvPr/>
        </p:nvSpPr>
        <p:spPr>
          <a:xfrm>
            <a:off x="618424" y="70827"/>
            <a:ext cx="6349008" cy="2411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lvl="0">
              <a:buClr>
                <a:srgbClr val="4D4D4D"/>
              </a:buClr>
              <a:buSzPts val="1400"/>
            </a:pPr>
            <a:r>
              <a:rPr lang="en-US" sz="1400" dirty="0">
                <a:solidFill>
                  <a:schemeClr val="dk1"/>
                </a:solidFill>
                <a:latin typeface="Gill Sans MT" panose="020B0502020104020203" pitchFamily="34" charset="77"/>
                <a:ea typeface="Arial"/>
                <a:sym typeface="Arial"/>
              </a:rPr>
              <a:t>Recognition of transport methods </a:t>
            </a:r>
            <a:r>
              <a:rPr lang="en-US" sz="1400" dirty="0">
                <a:solidFill>
                  <a:srgbClr val="4D4D4D"/>
                </a:solidFill>
                <a:latin typeface="Gill Sans MT"/>
                <a:sym typeface="Arial"/>
              </a:rPr>
              <a:t>		 2022-07-19</a:t>
            </a:r>
            <a:endParaRPr sz="1400" dirty="0">
              <a:solidFill>
                <a:srgbClr val="4D4D4D"/>
              </a:solidFill>
              <a:latin typeface="Gill Sans MT" panose="020B0502020104020203" pitchFamily="34" charset="77"/>
            </a:endParaRPr>
          </a:p>
        </p:txBody>
      </p:sp>
      <p:sp>
        <p:nvSpPr>
          <p:cNvPr id="17" name="Google Shape;342;p70">
            <a:extLst>
              <a:ext uri="{FF2B5EF4-FFF2-40B4-BE49-F238E27FC236}">
                <a16:creationId xmlns:a16="http://schemas.microsoft.com/office/drawing/2014/main" id="{8BF08754-8036-4E23-AE51-0F23971FA378}"/>
              </a:ext>
            </a:extLst>
          </p:cNvPr>
          <p:cNvSpPr txBox="1"/>
          <p:nvPr/>
        </p:nvSpPr>
        <p:spPr>
          <a:xfrm>
            <a:off x="10522868" y="40503"/>
            <a:ext cx="441958" cy="2411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4283" tIns="32133" rIns="64283" bIns="32133" anchor="t" anchorCtr="0">
            <a:noAutofit/>
          </a:bodyPr>
          <a:lstStyle/>
          <a:p>
            <a:pPr algn="r">
              <a:buClr>
                <a:srgbClr val="4D4D4D"/>
              </a:buClr>
              <a:buSzPts val="1400"/>
            </a:pPr>
            <a:fld id="{00000000-1234-1234-1234-123412341234}" type="slidenum">
              <a:rPr lang="en-US" sz="984">
                <a:solidFill>
                  <a:srgbClr val="4D4D4D"/>
                </a:solidFill>
                <a:latin typeface="Gill Sans MT" panose="020B0502020104020203" pitchFamily="34" charset="77"/>
                <a:sym typeface="Arial"/>
              </a:rPr>
              <a:pPr algn="r">
                <a:buClr>
                  <a:srgbClr val="4D4D4D"/>
                </a:buClr>
                <a:buSzPts val="1400"/>
              </a:pPr>
              <a:t>19</a:t>
            </a:fld>
            <a:endParaRPr sz="1266" dirty="0">
              <a:latin typeface="Gill Sans MT" panose="020B050202010402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3919208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62"/>
          <p:cNvSpPr txBox="1"/>
          <p:nvPr/>
        </p:nvSpPr>
        <p:spPr>
          <a:xfrm>
            <a:off x="9929068" y="312539"/>
            <a:ext cx="235520" cy="2411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4283" tIns="32133" rIns="64283" bIns="32133" anchor="t" anchorCtr="0">
            <a:noAutofit/>
          </a:bodyPr>
          <a:lstStyle/>
          <a:p>
            <a:pPr algn="r">
              <a:buClr>
                <a:srgbClr val="4D4D4D"/>
              </a:buClr>
              <a:buSzPts val="1400"/>
            </a:pPr>
            <a:fld id="{00000000-1234-1234-1234-123412341234}" type="slidenum">
              <a:rPr lang="en-US" sz="984">
                <a:solidFill>
                  <a:srgbClr val="4D4D4D"/>
                </a:solidFill>
                <a:latin typeface="Gill Sans MT" panose="020B0502020104020203" pitchFamily="34" charset="77"/>
                <a:sym typeface="Arial"/>
              </a:rPr>
              <a:pPr algn="r">
                <a:buClr>
                  <a:srgbClr val="4D4D4D"/>
                </a:buClr>
                <a:buSzPts val="1400"/>
              </a:pPr>
              <a:t>2</a:t>
            </a:fld>
            <a:endParaRPr sz="1266" dirty="0">
              <a:latin typeface="Gill Sans MT" panose="020B0502020104020203" pitchFamily="34" charset="77"/>
            </a:endParaRPr>
          </a:p>
        </p:txBody>
      </p:sp>
      <p:sp>
        <p:nvSpPr>
          <p:cNvPr id="279" name="Google Shape;279;p62"/>
          <p:cNvSpPr txBox="1"/>
          <p:nvPr/>
        </p:nvSpPr>
        <p:spPr>
          <a:xfrm>
            <a:off x="900464" y="312539"/>
            <a:ext cx="6349008" cy="2411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lvl="0">
              <a:buClr>
                <a:srgbClr val="4D4D4D"/>
              </a:buClr>
              <a:buSzPts val="1400"/>
            </a:pPr>
            <a:r>
              <a:rPr lang="en-US" sz="1400" dirty="0">
                <a:solidFill>
                  <a:schemeClr val="dk1"/>
                </a:solidFill>
                <a:latin typeface="Gill Sans MT" panose="020B0502020104020203" pitchFamily="34" charset="77"/>
                <a:ea typeface="Arial"/>
                <a:sym typeface="Arial"/>
              </a:rPr>
              <a:t>Recognition of transport methods </a:t>
            </a:r>
            <a:r>
              <a:rPr lang="en-US" sz="1400" dirty="0">
                <a:solidFill>
                  <a:srgbClr val="4D4D4D"/>
                </a:solidFill>
                <a:latin typeface="Gill Sans MT"/>
                <a:sym typeface="Arial"/>
              </a:rPr>
              <a:t>		 2022-07-19</a:t>
            </a:r>
            <a:endParaRPr sz="1400" dirty="0">
              <a:solidFill>
                <a:srgbClr val="4D4D4D"/>
              </a:solidFill>
              <a:latin typeface="Gill Sans MT" panose="020B0502020104020203" pitchFamily="34" charset="77"/>
            </a:endParaRPr>
          </a:p>
        </p:txBody>
      </p:sp>
      <p:sp>
        <p:nvSpPr>
          <p:cNvPr id="280" name="Google Shape;280;p62"/>
          <p:cNvSpPr txBox="1">
            <a:spLocks noGrp="1"/>
          </p:cNvSpPr>
          <p:nvPr>
            <p:ph type="title"/>
          </p:nvPr>
        </p:nvSpPr>
        <p:spPr>
          <a:xfrm>
            <a:off x="913859" y="750094"/>
            <a:ext cx="8036719" cy="81260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6400"/>
            </a:pPr>
            <a:r>
              <a:rPr lang="en-US" sz="4800" dirty="0">
                <a:solidFill>
                  <a:schemeClr val="dk1"/>
                </a:solidFill>
                <a:latin typeface="Gill Sans MT" panose="020B0502020104020203" pitchFamily="34" charset="77"/>
                <a:ea typeface="Arial"/>
                <a:sym typeface="Arial"/>
              </a:rPr>
              <a:t>Index</a:t>
            </a:r>
            <a:endParaRPr sz="4800" dirty="0">
              <a:latin typeface="Gill Sans MT" panose="020B0502020104020203" pitchFamily="34" charset="77"/>
            </a:endParaRPr>
          </a:p>
        </p:txBody>
      </p:sp>
      <p:sp>
        <p:nvSpPr>
          <p:cNvPr id="281" name="Google Shape;281;p62"/>
          <p:cNvSpPr txBox="1">
            <a:spLocks noGrp="1"/>
          </p:cNvSpPr>
          <p:nvPr>
            <p:ph type="body" idx="1"/>
          </p:nvPr>
        </p:nvSpPr>
        <p:spPr>
          <a:xfrm>
            <a:off x="900464" y="1759149"/>
            <a:ext cx="8036719" cy="484882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pPr marL="267881" indent="-267881">
              <a:lnSpc>
                <a:spcPct val="110000"/>
              </a:lnSpc>
              <a:spcBef>
                <a:spcPts val="0"/>
              </a:spcBef>
              <a:buClr>
                <a:srgbClr val="000000"/>
              </a:buClr>
              <a:buSzPts val="3600"/>
              <a:buFont typeface="Arial"/>
              <a:buChar char="-"/>
            </a:pPr>
            <a:r>
              <a:rPr lang="en-US" dirty="0">
                <a:solidFill>
                  <a:schemeClr val="dk1"/>
                </a:solidFill>
                <a:latin typeface="Gill Sans MT" panose="020B0502020104020203" pitchFamily="34" charset="77"/>
                <a:ea typeface="Arial"/>
                <a:sym typeface="Arial"/>
              </a:rPr>
              <a:t>Motivation</a:t>
            </a:r>
            <a:endParaRPr dirty="0">
              <a:latin typeface="Gill Sans MT" panose="020B0502020104020203" pitchFamily="34" charset="77"/>
            </a:endParaRPr>
          </a:p>
          <a:p>
            <a:pPr marL="267881" indent="-267881">
              <a:lnSpc>
                <a:spcPct val="110000"/>
              </a:lnSpc>
              <a:spcBef>
                <a:spcPts val="0"/>
              </a:spcBef>
              <a:buClr>
                <a:srgbClr val="000000"/>
              </a:buClr>
              <a:buSzPts val="3600"/>
              <a:buFont typeface="Arial"/>
              <a:buChar char="-"/>
            </a:pPr>
            <a:r>
              <a:rPr lang="en-IE" dirty="0">
                <a:solidFill>
                  <a:schemeClr val="dk1"/>
                </a:solidFill>
                <a:latin typeface="Gill Sans MT" panose="020B0502020104020203" pitchFamily="34" charset="77"/>
                <a:ea typeface="Arial"/>
                <a:sym typeface="Arial"/>
              </a:rPr>
              <a:t>Objectives and contributions</a:t>
            </a:r>
            <a:endParaRPr dirty="0">
              <a:latin typeface="Gill Sans MT" panose="020B0502020104020203" pitchFamily="34" charset="77"/>
            </a:endParaRPr>
          </a:p>
          <a:p>
            <a:pPr marL="267881" indent="-267881">
              <a:lnSpc>
                <a:spcPct val="110000"/>
              </a:lnSpc>
              <a:spcBef>
                <a:spcPts val="0"/>
              </a:spcBef>
              <a:buClr>
                <a:srgbClr val="000000"/>
              </a:buClr>
              <a:buSzPts val="3600"/>
              <a:buFont typeface="Arial"/>
              <a:buChar char="-"/>
            </a:pPr>
            <a:r>
              <a:rPr lang="en-US" dirty="0">
                <a:solidFill>
                  <a:schemeClr val="dk1"/>
                </a:solidFill>
                <a:latin typeface="Gill Sans MT" panose="020B0502020104020203" pitchFamily="34" charset="77"/>
                <a:sym typeface="Arial"/>
              </a:rPr>
              <a:t>Related works</a:t>
            </a:r>
            <a:endParaRPr dirty="0">
              <a:latin typeface="Gill Sans MT" panose="020B0502020104020203" pitchFamily="34" charset="77"/>
            </a:endParaRPr>
          </a:p>
          <a:p>
            <a:pPr marL="267881" indent="-267881">
              <a:lnSpc>
                <a:spcPct val="110000"/>
              </a:lnSpc>
              <a:spcBef>
                <a:spcPts val="0"/>
              </a:spcBef>
              <a:buClr>
                <a:srgbClr val="000000"/>
              </a:buClr>
              <a:buSzPts val="3600"/>
              <a:buFont typeface="Arial"/>
              <a:buChar char="-"/>
            </a:pPr>
            <a:r>
              <a:rPr lang="en-IE" dirty="0">
                <a:solidFill>
                  <a:schemeClr val="dk1"/>
                </a:solidFill>
                <a:latin typeface="Gill Sans MT" panose="020B0502020104020203" pitchFamily="34" charset="77"/>
                <a:ea typeface="Arial"/>
                <a:sym typeface="Arial"/>
              </a:rPr>
              <a:t>Architecture &amp; data analysis</a:t>
            </a:r>
            <a:endParaRPr dirty="0">
              <a:latin typeface="Gill Sans MT" panose="020B0502020104020203" pitchFamily="34" charset="77"/>
            </a:endParaRPr>
          </a:p>
          <a:p>
            <a:pPr marL="267881" indent="-267881">
              <a:lnSpc>
                <a:spcPct val="110000"/>
              </a:lnSpc>
              <a:spcBef>
                <a:spcPts val="0"/>
              </a:spcBef>
              <a:buClr>
                <a:srgbClr val="000000"/>
              </a:buClr>
              <a:buSzPts val="3600"/>
              <a:buFont typeface="Arial"/>
              <a:buChar char="-"/>
            </a:pPr>
            <a:r>
              <a:rPr lang="en-IE" dirty="0">
                <a:solidFill>
                  <a:schemeClr val="dk1"/>
                </a:solidFill>
                <a:latin typeface="Gill Sans MT" panose="020B0502020104020203" pitchFamily="34" charset="77"/>
                <a:ea typeface="Arial"/>
                <a:sym typeface="Arial"/>
              </a:rPr>
              <a:t>Collection of data</a:t>
            </a:r>
            <a:endParaRPr dirty="0">
              <a:latin typeface="Gill Sans MT" panose="020B0502020104020203" pitchFamily="34" charset="77"/>
            </a:endParaRPr>
          </a:p>
          <a:p>
            <a:pPr marL="267881" indent="-267881">
              <a:lnSpc>
                <a:spcPct val="110000"/>
              </a:lnSpc>
              <a:spcBef>
                <a:spcPts val="0"/>
              </a:spcBef>
              <a:buClr>
                <a:srgbClr val="000000"/>
              </a:buClr>
              <a:buSzPts val="3600"/>
              <a:buFont typeface="Arial"/>
              <a:buChar char="-"/>
            </a:pPr>
            <a:r>
              <a:rPr lang="en-IE" dirty="0">
                <a:solidFill>
                  <a:schemeClr val="dk1"/>
                </a:solidFill>
                <a:latin typeface="Gill Sans MT" panose="020B0502020104020203" pitchFamily="34" charset="77"/>
                <a:ea typeface="Arial"/>
                <a:sym typeface="Arial"/>
              </a:rPr>
              <a:t>Data visualization</a:t>
            </a:r>
          </a:p>
          <a:p>
            <a:pPr marL="267881" indent="-267881">
              <a:lnSpc>
                <a:spcPct val="110000"/>
              </a:lnSpc>
              <a:spcBef>
                <a:spcPts val="0"/>
              </a:spcBef>
              <a:buClr>
                <a:srgbClr val="000000"/>
              </a:buClr>
              <a:buSzPts val="3600"/>
              <a:buFont typeface="Arial"/>
              <a:buChar char="-"/>
            </a:pPr>
            <a:r>
              <a:rPr lang="en-IE" dirty="0">
                <a:solidFill>
                  <a:schemeClr val="dk1"/>
                </a:solidFill>
                <a:latin typeface="Gill Sans MT" panose="020B0502020104020203" pitchFamily="34" charset="77"/>
                <a:ea typeface="Arial"/>
                <a:sym typeface="Arial"/>
              </a:rPr>
              <a:t>Data processing</a:t>
            </a:r>
          </a:p>
          <a:p>
            <a:pPr marL="267881" indent="-267881">
              <a:lnSpc>
                <a:spcPct val="110000"/>
              </a:lnSpc>
              <a:spcBef>
                <a:spcPts val="0"/>
              </a:spcBef>
              <a:buClr>
                <a:srgbClr val="000000"/>
              </a:buClr>
              <a:buSzPts val="3600"/>
              <a:buFont typeface="Arial"/>
              <a:buChar char="-"/>
            </a:pPr>
            <a:r>
              <a:rPr lang="en-IE" dirty="0">
                <a:solidFill>
                  <a:schemeClr val="dk1"/>
                </a:solidFill>
                <a:latin typeface="Gill Sans MT" panose="020B0502020104020203" pitchFamily="34" charset="77"/>
                <a:sym typeface="Arial"/>
              </a:rPr>
              <a:t>Test and validation</a:t>
            </a:r>
            <a:endParaRPr dirty="0">
              <a:latin typeface="Gill Sans MT" panose="020B0502020104020203" pitchFamily="34" charset="77"/>
            </a:endParaRPr>
          </a:p>
          <a:p>
            <a:pPr marL="267881" indent="-267881">
              <a:lnSpc>
                <a:spcPct val="110000"/>
              </a:lnSpc>
              <a:spcBef>
                <a:spcPts val="0"/>
              </a:spcBef>
              <a:buClr>
                <a:srgbClr val="000000"/>
              </a:buClr>
              <a:buSzPts val="3600"/>
              <a:buFont typeface="Arial"/>
              <a:buChar char="-"/>
            </a:pPr>
            <a:r>
              <a:rPr lang="en-IE" sz="2800" dirty="0">
                <a:solidFill>
                  <a:schemeClr val="dk1"/>
                </a:solidFill>
                <a:latin typeface="Gill Sans MT" panose="020B0502020104020203" pitchFamily="34" charset="77"/>
                <a:sym typeface="Arial"/>
              </a:rPr>
              <a:t>Data availability and privacy </a:t>
            </a:r>
          </a:p>
          <a:p>
            <a:pPr marL="267881" indent="-267881">
              <a:lnSpc>
                <a:spcPct val="110000"/>
              </a:lnSpc>
              <a:spcBef>
                <a:spcPts val="0"/>
              </a:spcBef>
              <a:buClr>
                <a:srgbClr val="000000"/>
              </a:buClr>
              <a:buSzPts val="3600"/>
              <a:buFont typeface="Arial"/>
              <a:buChar char="-"/>
            </a:pPr>
            <a:r>
              <a:rPr lang="en-IE" dirty="0">
                <a:solidFill>
                  <a:schemeClr val="dk1"/>
                </a:solidFill>
                <a:latin typeface="Gill Sans MT" panose="020B0502020104020203" pitchFamily="34" charset="77"/>
                <a:ea typeface="Arial"/>
                <a:sym typeface="Arial"/>
              </a:rPr>
              <a:t>Conclusions and future work</a:t>
            </a:r>
          </a:p>
        </p:txBody>
      </p:sp>
    </p:spTree>
    <p:extLst>
      <p:ext uri="{BB962C8B-B14F-4D97-AF65-F5344CB8AC3E}">
        <p14:creationId xmlns:p14="http://schemas.microsoft.com/office/powerpoint/2010/main" val="1672555387"/>
      </p:ext>
    </p:extLst>
  </p:cSld>
  <p:clrMapOvr>
    <a:masterClrMapping/>
  </p:clrMapOvr>
  <p:transition spd="slow">
    <p:fade thruBlk="1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B082B92-D3B3-4DF3-9292-00F0A275CD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2632" y="3083323"/>
            <a:ext cx="9635306" cy="376285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s-ES" dirty="0"/>
              <a:t>	W=10, O=50%					      W=4, O=50%</a:t>
            </a:r>
            <a:endParaRPr lang="en-IE" dirty="0"/>
          </a:p>
        </p:txBody>
      </p:sp>
      <p:pic>
        <p:nvPicPr>
          <p:cNvPr id="5121" name="Picture 1">
            <a:extLst>
              <a:ext uri="{FF2B5EF4-FFF2-40B4-BE49-F238E27FC236}">
                <a16:creationId xmlns:a16="http://schemas.microsoft.com/office/drawing/2014/main" id="{300D25D0-A05A-4C56-B21D-C0B6470162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632" y="3459609"/>
            <a:ext cx="3966938" cy="3257618"/>
          </a:xfrm>
          <a:prstGeom prst="rect">
            <a:avLst/>
          </a:prstGeom>
          <a:noFill/>
          <a:ln w="19050">
            <a:solidFill>
              <a:srgbClr val="4C82D9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F8BCAC8C-F0F0-4EBA-B490-C9465722DC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632" y="201990"/>
            <a:ext cx="3966938" cy="2801215"/>
          </a:xfrm>
          <a:prstGeom prst="rect">
            <a:avLst/>
          </a:prstGeom>
          <a:ln w="19050">
            <a:solidFill>
              <a:schemeClr val="accent5"/>
            </a:solidFill>
          </a:ln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A6C983B4-3B9C-4F5B-A560-606676005E36}"/>
              </a:ext>
            </a:extLst>
          </p:cNvPr>
          <p:cNvSpPr/>
          <p:nvPr/>
        </p:nvSpPr>
        <p:spPr>
          <a:xfrm>
            <a:off x="3441198" y="855678"/>
            <a:ext cx="753297" cy="2166430"/>
          </a:xfrm>
          <a:prstGeom prst="rect">
            <a:avLst/>
          </a:prstGeom>
          <a:noFill/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BB357DB6-7A72-4B2E-9F25-9070BD9A0E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1737" y="201989"/>
            <a:ext cx="4326201" cy="2801215"/>
          </a:xfrm>
          <a:prstGeom prst="rect">
            <a:avLst/>
          </a:prstGeom>
          <a:ln w="19050">
            <a:solidFill>
              <a:schemeClr val="accent2"/>
            </a:solidFill>
          </a:ln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F873E719-6AC5-412B-832E-469C165AAA2F}"/>
              </a:ext>
            </a:extLst>
          </p:cNvPr>
          <p:cNvSpPr/>
          <p:nvPr/>
        </p:nvSpPr>
        <p:spPr>
          <a:xfrm>
            <a:off x="8992433" y="848286"/>
            <a:ext cx="612097" cy="2071083"/>
          </a:xfrm>
          <a:prstGeom prst="rect">
            <a:avLst/>
          </a:prstGeom>
          <a:noFill/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pic>
        <p:nvPicPr>
          <p:cNvPr id="11" name="Picture 1">
            <a:extLst>
              <a:ext uri="{FF2B5EF4-FFF2-40B4-BE49-F238E27FC236}">
                <a16:creationId xmlns:a16="http://schemas.microsoft.com/office/drawing/2014/main" id="{3902CBAD-9DE8-4710-9A7E-439C8F18D3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1736" y="3459609"/>
            <a:ext cx="4326201" cy="3227010"/>
          </a:xfrm>
          <a:prstGeom prst="rect">
            <a:avLst/>
          </a:prstGeom>
          <a:ln w="19050">
            <a:solidFill>
              <a:schemeClr val="accent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09375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70"/>
          <p:cNvSpPr txBox="1"/>
          <p:nvPr/>
        </p:nvSpPr>
        <p:spPr>
          <a:xfrm>
            <a:off x="9929068" y="312539"/>
            <a:ext cx="364224" cy="2411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4283" tIns="32133" rIns="64283" bIns="32133" anchor="t" anchorCtr="0">
            <a:noAutofit/>
          </a:bodyPr>
          <a:lstStyle/>
          <a:p>
            <a:pPr algn="r">
              <a:buClr>
                <a:srgbClr val="4D4D4D"/>
              </a:buClr>
              <a:buSzPts val="1400"/>
            </a:pPr>
            <a:fld id="{00000000-1234-1234-1234-123412341234}" type="slidenum">
              <a:rPr lang="en-US" sz="984">
                <a:solidFill>
                  <a:srgbClr val="4D4D4D"/>
                </a:solidFill>
                <a:latin typeface="Gill Sans MT" panose="020B0502020104020203" pitchFamily="34" charset="77"/>
                <a:sym typeface="Arial"/>
              </a:rPr>
              <a:pPr algn="r">
                <a:buClr>
                  <a:srgbClr val="4D4D4D"/>
                </a:buClr>
                <a:buSzPts val="1400"/>
              </a:pPr>
              <a:t>21</a:t>
            </a:fld>
            <a:endParaRPr sz="1266" dirty="0">
              <a:latin typeface="Gill Sans MT" panose="020B0502020104020203" pitchFamily="34" charset="77"/>
            </a:endParaRPr>
          </a:p>
        </p:txBody>
      </p:sp>
      <p:sp>
        <p:nvSpPr>
          <p:cNvPr id="343" name="Google Shape;343;p70"/>
          <p:cNvSpPr txBox="1">
            <a:spLocks noGrp="1"/>
          </p:cNvSpPr>
          <p:nvPr>
            <p:ph type="title"/>
          </p:nvPr>
        </p:nvSpPr>
        <p:spPr>
          <a:xfrm>
            <a:off x="913859" y="750094"/>
            <a:ext cx="10502286" cy="81260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4800"/>
            </a:pPr>
            <a:r>
              <a:rPr lang="en-IE" sz="4800" dirty="0">
                <a:solidFill>
                  <a:schemeClr val="dk1"/>
                </a:solidFill>
                <a:latin typeface="Gill Sans MT" panose="020B0502020104020203" pitchFamily="34" charset="77"/>
                <a:sym typeface="Arial"/>
              </a:rPr>
              <a:t>Data availability and privacy</a:t>
            </a:r>
            <a:br>
              <a:rPr lang="en-US" sz="4800" dirty="0">
                <a:solidFill>
                  <a:schemeClr val="dk1"/>
                </a:solidFill>
                <a:latin typeface="Gill Sans MT" panose="020B0502020104020203" pitchFamily="34" charset="77"/>
                <a:sym typeface="Arial"/>
              </a:rPr>
            </a:br>
            <a:br>
              <a:rPr lang="en-US" sz="4500" dirty="0">
                <a:solidFill>
                  <a:schemeClr val="dk1"/>
                </a:solidFill>
                <a:ea typeface="Arial"/>
                <a:sym typeface="Arial"/>
              </a:rPr>
            </a:br>
            <a:endParaRPr dirty="0"/>
          </a:p>
        </p:txBody>
      </p:sp>
      <p:sp>
        <p:nvSpPr>
          <p:cNvPr id="344" name="Google Shape;344;p70"/>
          <p:cNvSpPr txBox="1">
            <a:spLocks noGrp="1"/>
          </p:cNvSpPr>
          <p:nvPr>
            <p:ph type="body" idx="1"/>
          </p:nvPr>
        </p:nvSpPr>
        <p:spPr>
          <a:xfrm>
            <a:off x="913859" y="2035969"/>
            <a:ext cx="10502286" cy="209980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pPr marL="267881" indent="-267881">
              <a:lnSpc>
                <a:spcPct val="110000"/>
              </a:lnSpc>
              <a:spcBef>
                <a:spcPts val="0"/>
              </a:spcBef>
              <a:buClr>
                <a:srgbClr val="000000"/>
              </a:buClr>
              <a:buSzPts val="3600"/>
              <a:buFont typeface="Arial"/>
              <a:buChar char="-"/>
            </a:pPr>
            <a:r>
              <a:rPr lang="en-IE" dirty="0">
                <a:solidFill>
                  <a:schemeClr val="dk1"/>
                </a:solidFill>
                <a:latin typeface="Gill Sans MT" panose="020B0502020104020203" pitchFamily="34" charset="77"/>
                <a:ea typeface="Arial"/>
                <a:sym typeface="Arial"/>
              </a:rPr>
              <a:t>The focus is to give information for other programs not to the user</a:t>
            </a:r>
          </a:p>
          <a:p>
            <a:pPr marL="267881" indent="-267881">
              <a:lnSpc>
                <a:spcPct val="110000"/>
              </a:lnSpc>
              <a:spcBef>
                <a:spcPts val="0"/>
              </a:spcBef>
              <a:buClr>
                <a:srgbClr val="000000"/>
              </a:buClr>
              <a:buSzPts val="3600"/>
              <a:buFont typeface="Arial"/>
              <a:buChar char="-"/>
            </a:pPr>
            <a:r>
              <a:rPr lang="en-IE" dirty="0">
                <a:solidFill>
                  <a:schemeClr val="dk1"/>
                </a:solidFill>
                <a:latin typeface="Gill Sans MT" panose="020B0502020104020203" pitchFamily="34" charset="77"/>
                <a:sym typeface="Arial"/>
              </a:rPr>
              <a:t>The dataset is only used to train the model</a:t>
            </a:r>
          </a:p>
          <a:p>
            <a:pPr marL="267881" indent="-267881">
              <a:lnSpc>
                <a:spcPct val="110000"/>
              </a:lnSpc>
              <a:spcBef>
                <a:spcPts val="0"/>
              </a:spcBef>
              <a:buClr>
                <a:srgbClr val="000000"/>
              </a:buClr>
              <a:buSzPts val="3600"/>
              <a:buFont typeface="Arial"/>
              <a:buChar char="-"/>
            </a:pPr>
            <a:r>
              <a:rPr lang="en-IE" dirty="0">
                <a:solidFill>
                  <a:schemeClr val="dk1"/>
                </a:solidFill>
                <a:latin typeface="Gill Sans MT" panose="020B0502020104020203" pitchFamily="34" charset="77"/>
                <a:sym typeface="Arial"/>
              </a:rPr>
              <a:t>If user data is collected to train the model again, it would be only stored in the user’s phone</a:t>
            </a:r>
            <a:endParaRPr dirty="0">
              <a:solidFill>
                <a:schemeClr val="dk1"/>
              </a:solidFill>
              <a:latin typeface="Gill Sans MT" panose="020B0502020104020203" pitchFamily="34" charset="77"/>
              <a:ea typeface="Arial"/>
              <a:sym typeface="Arial"/>
            </a:endParaRPr>
          </a:p>
          <a:p>
            <a:pPr marL="267881" indent="-107152">
              <a:lnSpc>
                <a:spcPct val="110000"/>
              </a:lnSpc>
              <a:spcBef>
                <a:spcPts val="0"/>
              </a:spcBef>
              <a:buClr>
                <a:srgbClr val="000000"/>
              </a:buClr>
              <a:buSzPts val="3600"/>
              <a:buNone/>
            </a:pPr>
            <a:endParaRPr sz="2531" dirty="0">
              <a:solidFill>
                <a:schemeClr val="dk1"/>
              </a:solidFill>
              <a:ea typeface="Arial"/>
              <a:sym typeface="Arial"/>
            </a:endParaRPr>
          </a:p>
          <a:p>
            <a:pPr marL="267881" indent="-107152">
              <a:lnSpc>
                <a:spcPct val="110000"/>
              </a:lnSpc>
              <a:spcBef>
                <a:spcPts val="0"/>
              </a:spcBef>
              <a:buClr>
                <a:srgbClr val="000000"/>
              </a:buClr>
              <a:buSzPts val="3600"/>
              <a:buNone/>
            </a:pPr>
            <a:endParaRPr sz="2531" dirty="0">
              <a:solidFill>
                <a:schemeClr val="dk1"/>
              </a:solidFill>
              <a:ea typeface="Arial"/>
              <a:sym typeface="Arial"/>
            </a:endParaRPr>
          </a:p>
          <a:p>
            <a:pPr marL="267881" indent="-107152">
              <a:lnSpc>
                <a:spcPct val="110000"/>
              </a:lnSpc>
              <a:spcBef>
                <a:spcPts val="0"/>
              </a:spcBef>
              <a:buClr>
                <a:srgbClr val="000000"/>
              </a:buClr>
              <a:buSzPts val="3600"/>
              <a:buNone/>
            </a:pPr>
            <a:endParaRPr sz="2531" dirty="0">
              <a:solidFill>
                <a:schemeClr val="dk1"/>
              </a:solidFill>
              <a:ea typeface="Arial"/>
              <a:sym typeface="Arial"/>
            </a:endParaRPr>
          </a:p>
        </p:txBody>
      </p:sp>
      <p:sp>
        <p:nvSpPr>
          <p:cNvPr id="7" name="Google Shape;279;p62">
            <a:extLst>
              <a:ext uri="{FF2B5EF4-FFF2-40B4-BE49-F238E27FC236}">
                <a16:creationId xmlns:a16="http://schemas.microsoft.com/office/drawing/2014/main" id="{F0843CC9-80A4-45B5-BAC6-A258C4C9D8F8}"/>
              </a:ext>
            </a:extLst>
          </p:cNvPr>
          <p:cNvSpPr txBox="1"/>
          <p:nvPr/>
        </p:nvSpPr>
        <p:spPr>
          <a:xfrm>
            <a:off x="913859" y="392907"/>
            <a:ext cx="6349008" cy="2411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lvl="0">
              <a:buClr>
                <a:srgbClr val="4D4D4D"/>
              </a:buClr>
              <a:buSzPts val="1400"/>
            </a:pPr>
            <a:r>
              <a:rPr lang="en-US" sz="1400" dirty="0">
                <a:solidFill>
                  <a:schemeClr val="dk1"/>
                </a:solidFill>
                <a:latin typeface="Gill Sans MT" panose="020B0502020104020203" pitchFamily="34" charset="77"/>
                <a:ea typeface="Arial"/>
                <a:sym typeface="Arial"/>
              </a:rPr>
              <a:t>Recognition of transport methods </a:t>
            </a:r>
            <a:r>
              <a:rPr lang="en-US" sz="1400" dirty="0">
                <a:solidFill>
                  <a:srgbClr val="4D4D4D"/>
                </a:solidFill>
                <a:latin typeface="Gill Sans MT"/>
                <a:sym typeface="Arial"/>
              </a:rPr>
              <a:t>		 2022-07-19</a:t>
            </a:r>
            <a:endParaRPr sz="1400" dirty="0">
              <a:solidFill>
                <a:srgbClr val="4D4D4D"/>
              </a:solidFill>
              <a:latin typeface="Gill Sans MT" panose="020B050202010402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742117703"/>
      </p:ext>
    </p:extLst>
  </p:cSld>
  <p:clrMapOvr>
    <a:masterClrMapping/>
  </p:clrMapOvr>
  <p:transition spd="slow">
    <p:fade thruBlk="1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71"/>
          <p:cNvSpPr txBox="1"/>
          <p:nvPr/>
        </p:nvSpPr>
        <p:spPr>
          <a:xfrm>
            <a:off x="9929067" y="312539"/>
            <a:ext cx="406169" cy="2411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4283" tIns="32133" rIns="64283" bIns="32133" anchor="t" anchorCtr="0">
            <a:noAutofit/>
          </a:bodyPr>
          <a:lstStyle/>
          <a:p>
            <a:pPr algn="r">
              <a:buClr>
                <a:srgbClr val="4D4D4D"/>
              </a:buClr>
              <a:buSzPts val="1400"/>
            </a:pPr>
            <a:fld id="{00000000-1234-1234-1234-123412341234}" type="slidenum">
              <a:rPr lang="en-US" sz="984">
                <a:solidFill>
                  <a:srgbClr val="4D4D4D"/>
                </a:solidFill>
                <a:latin typeface="Gill Sans MT" panose="020B0502020104020203" pitchFamily="34" charset="77"/>
                <a:sym typeface="Arial"/>
              </a:rPr>
              <a:pPr algn="r">
                <a:buClr>
                  <a:srgbClr val="4D4D4D"/>
                </a:buClr>
                <a:buSzPts val="1400"/>
              </a:pPr>
              <a:t>22</a:t>
            </a:fld>
            <a:endParaRPr sz="1266" dirty="0">
              <a:latin typeface="Gill Sans MT" panose="020B0502020104020203" pitchFamily="34" charset="77"/>
            </a:endParaRPr>
          </a:p>
        </p:txBody>
      </p:sp>
      <p:sp>
        <p:nvSpPr>
          <p:cNvPr id="351" name="Google Shape;351;p71"/>
          <p:cNvSpPr txBox="1">
            <a:spLocks noGrp="1"/>
          </p:cNvSpPr>
          <p:nvPr>
            <p:ph type="title"/>
          </p:nvPr>
        </p:nvSpPr>
        <p:spPr>
          <a:xfrm>
            <a:off x="913859" y="723305"/>
            <a:ext cx="10599268" cy="81260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4800"/>
            </a:pPr>
            <a:r>
              <a:rPr lang="en-US" sz="4800" dirty="0">
                <a:solidFill>
                  <a:schemeClr val="dk1"/>
                </a:solidFill>
                <a:latin typeface="Gill Sans MT" panose="020B0502020104020203" pitchFamily="34" charset="77"/>
                <a:sym typeface="Arial"/>
              </a:rPr>
              <a:t>Conclusions and future work</a:t>
            </a:r>
          </a:p>
        </p:txBody>
      </p:sp>
      <p:graphicFrame>
        <p:nvGraphicFramePr>
          <p:cNvPr id="354" name="Google Shape;352;p71">
            <a:extLst>
              <a:ext uri="{FF2B5EF4-FFF2-40B4-BE49-F238E27FC236}">
                <a16:creationId xmlns:a16="http://schemas.microsoft.com/office/drawing/2014/main" id="{F0985571-5E13-626C-FB2B-1322A23491E6}"/>
              </a:ext>
            </a:extLst>
          </p:cNvPr>
          <p:cNvGraphicFramePr/>
          <p:nvPr/>
        </p:nvGraphicFramePr>
        <p:xfrm>
          <a:off x="913859" y="1535907"/>
          <a:ext cx="10599268" cy="48488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Google Shape;279;p62">
            <a:extLst>
              <a:ext uri="{FF2B5EF4-FFF2-40B4-BE49-F238E27FC236}">
                <a16:creationId xmlns:a16="http://schemas.microsoft.com/office/drawing/2014/main" id="{E982E862-5A17-4988-8329-8ADE7AED1178}"/>
              </a:ext>
            </a:extLst>
          </p:cNvPr>
          <p:cNvSpPr txBox="1"/>
          <p:nvPr/>
        </p:nvSpPr>
        <p:spPr>
          <a:xfrm>
            <a:off x="913859" y="392907"/>
            <a:ext cx="6349008" cy="2411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lvl="0">
              <a:buClr>
                <a:srgbClr val="4D4D4D"/>
              </a:buClr>
              <a:buSzPts val="1400"/>
            </a:pPr>
            <a:r>
              <a:rPr lang="en-US" sz="1400" dirty="0">
                <a:solidFill>
                  <a:schemeClr val="dk1"/>
                </a:solidFill>
                <a:latin typeface="Gill Sans MT" panose="020B0502020104020203" pitchFamily="34" charset="77"/>
                <a:ea typeface="Arial"/>
                <a:sym typeface="Arial"/>
              </a:rPr>
              <a:t>Recognition of transport methods </a:t>
            </a:r>
            <a:r>
              <a:rPr lang="en-US" sz="1400" dirty="0">
                <a:solidFill>
                  <a:srgbClr val="4D4D4D"/>
                </a:solidFill>
                <a:latin typeface="Gill Sans MT"/>
                <a:sym typeface="Arial"/>
              </a:rPr>
              <a:t>		 2022-07-19</a:t>
            </a:r>
            <a:endParaRPr sz="1400" dirty="0">
              <a:solidFill>
                <a:srgbClr val="4D4D4D"/>
              </a:solidFill>
              <a:latin typeface="Gill Sans MT" panose="020B050202010402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847624287"/>
      </p:ext>
    </p:extLst>
  </p:cSld>
  <p:clrMapOvr>
    <a:masterClrMapping/>
  </p:clrMapOvr>
  <p:transition spd="slow">
    <p:fade thruBlk="1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63"/>
          <p:cNvSpPr txBox="1"/>
          <p:nvPr/>
        </p:nvSpPr>
        <p:spPr>
          <a:xfrm>
            <a:off x="9929068" y="312539"/>
            <a:ext cx="235520" cy="2411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4283" tIns="32133" rIns="64283" bIns="32133" anchor="t" anchorCtr="0">
            <a:noAutofit/>
          </a:bodyPr>
          <a:lstStyle/>
          <a:p>
            <a:pPr algn="r">
              <a:buClr>
                <a:srgbClr val="4D4D4D"/>
              </a:buClr>
              <a:buSzPts val="1400"/>
            </a:pPr>
            <a:fld id="{00000000-1234-1234-1234-123412341234}" type="slidenum">
              <a:rPr lang="en-US" sz="984">
                <a:solidFill>
                  <a:srgbClr val="4D4D4D"/>
                </a:solidFill>
                <a:latin typeface="Gill Sans MT" panose="020B0502020104020203" pitchFamily="34" charset="77"/>
                <a:sym typeface="Arial"/>
              </a:rPr>
              <a:pPr algn="r">
                <a:buClr>
                  <a:srgbClr val="4D4D4D"/>
                </a:buClr>
                <a:buSzPts val="1400"/>
              </a:pPr>
              <a:t>3</a:t>
            </a:fld>
            <a:endParaRPr sz="1266" dirty="0">
              <a:latin typeface="Gill Sans MT" panose="020B0502020104020203" pitchFamily="34" charset="77"/>
            </a:endParaRPr>
          </a:p>
        </p:txBody>
      </p:sp>
      <p:sp>
        <p:nvSpPr>
          <p:cNvPr id="287" name="Google Shape;287;p63"/>
          <p:cNvSpPr txBox="1">
            <a:spLocks noGrp="1"/>
          </p:cNvSpPr>
          <p:nvPr>
            <p:ph type="title"/>
          </p:nvPr>
        </p:nvSpPr>
        <p:spPr>
          <a:xfrm>
            <a:off x="913859" y="750094"/>
            <a:ext cx="8036719" cy="81260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6400"/>
            </a:pPr>
            <a:r>
              <a:rPr lang="en-US" sz="4800" dirty="0">
                <a:solidFill>
                  <a:schemeClr val="dk1"/>
                </a:solidFill>
                <a:latin typeface="Gill Sans MT" panose="020B0502020104020203" pitchFamily="34" charset="77"/>
                <a:sym typeface="Arial"/>
              </a:rPr>
              <a:t>Motivation</a:t>
            </a:r>
            <a:endParaRPr sz="4800" dirty="0">
              <a:solidFill>
                <a:schemeClr val="dk1"/>
              </a:solidFill>
              <a:latin typeface="Gill Sans MT" panose="020B0502020104020203" pitchFamily="34" charset="77"/>
            </a:endParaRPr>
          </a:p>
        </p:txBody>
      </p:sp>
      <p:sp>
        <p:nvSpPr>
          <p:cNvPr id="288" name="Google Shape;288;p63"/>
          <p:cNvSpPr txBox="1">
            <a:spLocks noGrp="1"/>
          </p:cNvSpPr>
          <p:nvPr>
            <p:ph type="body" idx="1"/>
          </p:nvPr>
        </p:nvSpPr>
        <p:spPr>
          <a:xfrm>
            <a:off x="913859" y="2035969"/>
            <a:ext cx="8036719" cy="484882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pPr marL="267881" indent="-267881">
              <a:lnSpc>
                <a:spcPct val="110000"/>
              </a:lnSpc>
              <a:spcBef>
                <a:spcPts val="0"/>
              </a:spcBef>
              <a:buClr>
                <a:srgbClr val="000000"/>
              </a:buClr>
              <a:buSzPts val="3600"/>
              <a:buFont typeface="Arial"/>
              <a:buChar char="-"/>
            </a:pPr>
            <a:r>
              <a:rPr lang="en-IE" dirty="0">
                <a:solidFill>
                  <a:schemeClr val="dk1"/>
                </a:solidFill>
                <a:latin typeface="Gill Sans MT" panose="020B0502020104020203" pitchFamily="34" charset="77"/>
                <a:ea typeface="Arial"/>
                <a:sym typeface="Arial"/>
              </a:rPr>
              <a:t>Obtention of context data in real time </a:t>
            </a:r>
            <a:endParaRPr lang="en-IE" dirty="0">
              <a:latin typeface="Gill Sans MT" panose="020B0502020104020203" pitchFamily="34" charset="77"/>
            </a:endParaRPr>
          </a:p>
          <a:p>
            <a:pPr marL="267881" indent="-107152">
              <a:lnSpc>
                <a:spcPct val="110000"/>
              </a:lnSpc>
              <a:spcBef>
                <a:spcPts val="0"/>
              </a:spcBef>
              <a:buClr>
                <a:srgbClr val="000000"/>
              </a:buClr>
              <a:buSzPts val="3600"/>
              <a:buNone/>
            </a:pPr>
            <a:endParaRPr dirty="0">
              <a:solidFill>
                <a:schemeClr val="dk1"/>
              </a:solidFill>
              <a:latin typeface="Gill Sans MT" panose="020B0502020104020203" pitchFamily="34" charset="77"/>
              <a:ea typeface="Arial"/>
              <a:sym typeface="Arial"/>
            </a:endParaRPr>
          </a:p>
          <a:p>
            <a:pPr marL="267881" indent="-267881">
              <a:lnSpc>
                <a:spcPct val="110000"/>
              </a:lnSpc>
              <a:spcBef>
                <a:spcPts val="0"/>
              </a:spcBef>
              <a:buClr>
                <a:srgbClr val="000000"/>
              </a:buClr>
              <a:buSzPts val="3600"/>
              <a:buFont typeface="Arial"/>
              <a:buChar char="-"/>
            </a:pPr>
            <a:r>
              <a:rPr lang="en-US" dirty="0">
                <a:solidFill>
                  <a:schemeClr val="dk1"/>
                </a:solidFill>
                <a:latin typeface="Gill Sans MT" panose="020B0502020104020203" pitchFamily="34" charset="77"/>
                <a:ea typeface="Arial"/>
                <a:sym typeface="Arial"/>
              </a:rPr>
              <a:t>Creation of a base to provide information for other proposes</a:t>
            </a:r>
          </a:p>
          <a:p>
            <a:pPr marL="267881" indent="-267881">
              <a:lnSpc>
                <a:spcPct val="110000"/>
              </a:lnSpc>
              <a:spcBef>
                <a:spcPts val="0"/>
              </a:spcBef>
              <a:buClr>
                <a:srgbClr val="000000"/>
              </a:buClr>
              <a:buSzPts val="3600"/>
              <a:buFont typeface="Arial"/>
              <a:buChar char="-"/>
            </a:pPr>
            <a:endParaRPr lang="en-US" dirty="0">
              <a:solidFill>
                <a:schemeClr val="dk1"/>
              </a:solidFill>
              <a:latin typeface="Gill Sans MT" panose="020B0502020104020203" pitchFamily="34" charset="77"/>
              <a:sym typeface="Arial"/>
            </a:endParaRPr>
          </a:p>
          <a:p>
            <a:pPr marL="267881" indent="-267881">
              <a:lnSpc>
                <a:spcPct val="110000"/>
              </a:lnSpc>
              <a:spcBef>
                <a:spcPts val="0"/>
              </a:spcBef>
              <a:buClr>
                <a:srgbClr val="000000"/>
              </a:buClr>
              <a:buSzPts val="3600"/>
              <a:buFont typeface="Arial"/>
              <a:buChar char="-"/>
            </a:pPr>
            <a:r>
              <a:rPr lang="en-US" dirty="0">
                <a:solidFill>
                  <a:schemeClr val="dk1"/>
                </a:solidFill>
                <a:latin typeface="Gill Sans MT" panose="020B0502020104020203" pitchFamily="34" charset="77"/>
                <a:sym typeface="Arial"/>
              </a:rPr>
              <a:t>The user knows what is doing, the apps he is using normally no</a:t>
            </a:r>
            <a:endParaRPr dirty="0">
              <a:latin typeface="Gill Sans MT" panose="020B0502020104020203" pitchFamily="34" charset="77"/>
            </a:endParaRPr>
          </a:p>
        </p:txBody>
      </p:sp>
      <p:sp>
        <p:nvSpPr>
          <p:cNvPr id="7" name="Google Shape;279;p62">
            <a:extLst>
              <a:ext uri="{FF2B5EF4-FFF2-40B4-BE49-F238E27FC236}">
                <a16:creationId xmlns:a16="http://schemas.microsoft.com/office/drawing/2014/main" id="{B566469A-0A25-4E83-B71B-6D1EB20EAF10}"/>
              </a:ext>
            </a:extLst>
          </p:cNvPr>
          <p:cNvSpPr txBox="1"/>
          <p:nvPr/>
        </p:nvSpPr>
        <p:spPr>
          <a:xfrm>
            <a:off x="913859" y="392907"/>
            <a:ext cx="6349008" cy="2411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lvl="0">
              <a:buClr>
                <a:srgbClr val="4D4D4D"/>
              </a:buClr>
              <a:buSzPts val="1400"/>
            </a:pPr>
            <a:r>
              <a:rPr lang="en-US" sz="1400" dirty="0">
                <a:solidFill>
                  <a:schemeClr val="dk1"/>
                </a:solidFill>
                <a:latin typeface="Gill Sans MT" panose="020B0502020104020203" pitchFamily="34" charset="77"/>
                <a:ea typeface="Arial"/>
                <a:sym typeface="Arial"/>
              </a:rPr>
              <a:t>Recognition of transport methods </a:t>
            </a:r>
            <a:r>
              <a:rPr lang="en-US" sz="1400" dirty="0">
                <a:solidFill>
                  <a:srgbClr val="4D4D4D"/>
                </a:solidFill>
                <a:latin typeface="Gill Sans MT"/>
                <a:sym typeface="Arial"/>
              </a:rPr>
              <a:t>		 2022-07-19</a:t>
            </a:r>
            <a:endParaRPr sz="1400" dirty="0">
              <a:solidFill>
                <a:srgbClr val="4D4D4D"/>
              </a:solidFill>
              <a:latin typeface="Gill Sans MT" panose="020B050202010402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668041593"/>
      </p:ext>
    </p:extLst>
  </p:cSld>
  <p:clrMapOvr>
    <a:masterClrMapping/>
  </p:clrMapOvr>
  <p:transition spd="slow">
    <p:fade thruBlk="1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64"/>
          <p:cNvSpPr txBox="1"/>
          <p:nvPr/>
        </p:nvSpPr>
        <p:spPr>
          <a:xfrm>
            <a:off x="9929068" y="312539"/>
            <a:ext cx="235520" cy="2411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4283" tIns="32133" rIns="64283" bIns="32133" anchor="t" anchorCtr="0">
            <a:noAutofit/>
          </a:bodyPr>
          <a:lstStyle/>
          <a:p>
            <a:pPr algn="r">
              <a:buClr>
                <a:srgbClr val="4D4D4D"/>
              </a:buClr>
              <a:buSzPts val="1400"/>
            </a:pPr>
            <a:fld id="{00000000-1234-1234-1234-123412341234}" type="slidenum">
              <a:rPr lang="en-US" sz="984">
                <a:solidFill>
                  <a:srgbClr val="4D4D4D"/>
                </a:solidFill>
                <a:latin typeface="Gill Sans MT" panose="020B0502020104020203" pitchFamily="34" charset="77"/>
                <a:sym typeface="Arial"/>
              </a:rPr>
              <a:pPr algn="r">
                <a:buClr>
                  <a:srgbClr val="4D4D4D"/>
                </a:buClr>
                <a:buSzPts val="1400"/>
              </a:pPr>
              <a:t>4</a:t>
            </a:fld>
            <a:endParaRPr sz="1266" dirty="0">
              <a:latin typeface="Gill Sans MT" panose="020B0502020104020203" pitchFamily="34" charset="77"/>
            </a:endParaRPr>
          </a:p>
        </p:txBody>
      </p:sp>
      <p:sp>
        <p:nvSpPr>
          <p:cNvPr id="295" name="Google Shape;295;p64"/>
          <p:cNvSpPr txBox="1">
            <a:spLocks noGrp="1"/>
          </p:cNvSpPr>
          <p:nvPr>
            <p:ph type="title"/>
          </p:nvPr>
        </p:nvSpPr>
        <p:spPr>
          <a:xfrm>
            <a:off x="913859" y="750094"/>
            <a:ext cx="8036719" cy="81260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6400"/>
            </a:pPr>
            <a:r>
              <a:rPr lang="en-US" sz="4800" dirty="0">
                <a:solidFill>
                  <a:schemeClr val="dk1"/>
                </a:solidFill>
                <a:latin typeface="Gill Sans MT" panose="020B0502020104020203" pitchFamily="34" charset="77"/>
                <a:sym typeface="Arial"/>
              </a:rPr>
              <a:t>Objectives and contributions</a:t>
            </a:r>
            <a:endParaRPr sz="4800" dirty="0">
              <a:solidFill>
                <a:schemeClr val="dk1"/>
              </a:solidFill>
              <a:latin typeface="Gill Sans MT" panose="020B0502020104020203" pitchFamily="34" charset="77"/>
            </a:endParaRPr>
          </a:p>
        </p:txBody>
      </p:sp>
      <p:sp>
        <p:nvSpPr>
          <p:cNvPr id="296" name="Google Shape;296;p64"/>
          <p:cNvSpPr txBox="1">
            <a:spLocks noGrp="1"/>
          </p:cNvSpPr>
          <p:nvPr>
            <p:ph type="body" idx="1"/>
          </p:nvPr>
        </p:nvSpPr>
        <p:spPr>
          <a:xfrm>
            <a:off x="913859" y="2035969"/>
            <a:ext cx="10197486" cy="484882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pPr marL="267881" indent="-267881">
              <a:lnSpc>
                <a:spcPct val="110000"/>
              </a:lnSpc>
              <a:spcBef>
                <a:spcPts val="0"/>
              </a:spcBef>
              <a:buClr>
                <a:srgbClr val="000000"/>
              </a:buClr>
              <a:buSzPts val="3600"/>
              <a:buFont typeface="Arial"/>
              <a:buChar char="-"/>
            </a:pPr>
            <a:r>
              <a:rPr lang="en-IE" dirty="0">
                <a:solidFill>
                  <a:schemeClr val="dk1"/>
                </a:solidFill>
                <a:latin typeface="Gill Sans MT" panose="020B0502020104020203" pitchFamily="34" charset="77"/>
                <a:sym typeface="Arial"/>
              </a:rPr>
              <a:t>Objectives</a:t>
            </a:r>
          </a:p>
          <a:p>
            <a:pPr marL="725081" lvl="1" indent="-267881">
              <a:lnSpc>
                <a:spcPct val="110000"/>
              </a:lnSpc>
              <a:spcBef>
                <a:spcPts val="0"/>
              </a:spcBef>
              <a:buClr>
                <a:srgbClr val="000000"/>
              </a:buClr>
              <a:buSzPts val="3600"/>
              <a:buFont typeface="Arial"/>
              <a:buChar char="-"/>
            </a:pPr>
            <a:r>
              <a:rPr lang="en-IE" dirty="0">
                <a:solidFill>
                  <a:schemeClr val="dk1"/>
                </a:solidFill>
                <a:latin typeface="Gill Sans MT" panose="020B0502020104020203" pitchFamily="34" charset="77"/>
                <a:sym typeface="Arial"/>
              </a:rPr>
              <a:t>Creation of a machine learning model able to classify transportation methods</a:t>
            </a:r>
          </a:p>
          <a:p>
            <a:pPr marL="725081" lvl="1" indent="-267881">
              <a:lnSpc>
                <a:spcPct val="110000"/>
              </a:lnSpc>
              <a:spcBef>
                <a:spcPts val="0"/>
              </a:spcBef>
              <a:buClr>
                <a:srgbClr val="000000"/>
              </a:buClr>
              <a:buSzPts val="3600"/>
              <a:buFont typeface="Arial"/>
              <a:buChar char="-"/>
            </a:pPr>
            <a:r>
              <a:rPr lang="en-IE" dirty="0">
                <a:solidFill>
                  <a:schemeClr val="dk1"/>
                </a:solidFill>
                <a:latin typeface="Gill Sans MT" panose="020B0502020104020203" pitchFamily="34" charset="77"/>
                <a:sym typeface="Arial"/>
              </a:rPr>
              <a:t>The data will be obtained from smartphone sensors</a:t>
            </a:r>
          </a:p>
          <a:p>
            <a:pPr marL="725081" lvl="1" indent="-267881">
              <a:lnSpc>
                <a:spcPct val="110000"/>
              </a:lnSpc>
              <a:spcBef>
                <a:spcPts val="0"/>
              </a:spcBef>
              <a:buClr>
                <a:srgbClr val="000000"/>
              </a:buClr>
              <a:buSzPts val="3600"/>
              <a:buFont typeface="Arial"/>
              <a:buChar char="-"/>
            </a:pPr>
            <a:r>
              <a:rPr lang="en-IE" dirty="0">
                <a:solidFill>
                  <a:schemeClr val="dk1"/>
                </a:solidFill>
                <a:latin typeface="Gill Sans MT" panose="020B0502020104020203" pitchFamily="34" charset="77"/>
                <a:sym typeface="Arial"/>
              </a:rPr>
              <a:t>Not to depend on only GPS data</a:t>
            </a:r>
          </a:p>
          <a:p>
            <a:pPr marL="267881" indent="-267881">
              <a:lnSpc>
                <a:spcPct val="110000"/>
              </a:lnSpc>
              <a:spcBef>
                <a:spcPts val="0"/>
              </a:spcBef>
              <a:buClr>
                <a:srgbClr val="000000"/>
              </a:buClr>
              <a:buSzPts val="3600"/>
              <a:buFont typeface="Arial"/>
              <a:buChar char="-"/>
            </a:pPr>
            <a:r>
              <a:rPr lang="en-IE" dirty="0">
                <a:solidFill>
                  <a:schemeClr val="dk1"/>
                </a:solidFill>
                <a:latin typeface="Gill Sans MT" panose="020B0502020104020203" pitchFamily="34" charset="77"/>
                <a:sym typeface="Arial"/>
              </a:rPr>
              <a:t>Contributions</a:t>
            </a:r>
          </a:p>
          <a:p>
            <a:pPr marL="725081" lvl="1" indent="-267881">
              <a:lnSpc>
                <a:spcPct val="110000"/>
              </a:lnSpc>
              <a:spcBef>
                <a:spcPts val="0"/>
              </a:spcBef>
              <a:buClr>
                <a:srgbClr val="000000"/>
              </a:buClr>
              <a:buSzPts val="3600"/>
              <a:buFont typeface="Arial"/>
              <a:buChar char="-"/>
            </a:pPr>
            <a:r>
              <a:rPr lang="en-IE" dirty="0">
                <a:solidFill>
                  <a:schemeClr val="dk1"/>
                </a:solidFill>
                <a:latin typeface="Gill Sans MT" panose="020B0502020104020203" pitchFamily="34" charset="77"/>
                <a:sym typeface="Arial"/>
              </a:rPr>
              <a:t>To create a classification method not dependant on 3</a:t>
            </a:r>
            <a:r>
              <a:rPr lang="en-IE" baseline="30000" dirty="0">
                <a:solidFill>
                  <a:schemeClr val="dk1"/>
                </a:solidFill>
                <a:latin typeface="Gill Sans MT" panose="020B0502020104020203" pitchFamily="34" charset="77"/>
                <a:sym typeface="Arial"/>
              </a:rPr>
              <a:t>rd</a:t>
            </a:r>
            <a:r>
              <a:rPr lang="en-IE" dirty="0">
                <a:solidFill>
                  <a:schemeClr val="dk1"/>
                </a:solidFill>
                <a:latin typeface="Gill Sans MT" panose="020B0502020104020203" pitchFamily="34" charset="77"/>
                <a:sym typeface="Arial"/>
              </a:rPr>
              <a:t> parties, like the google one.</a:t>
            </a:r>
          </a:p>
          <a:p>
            <a:pPr marL="457200" lvl="1" indent="0">
              <a:lnSpc>
                <a:spcPct val="110000"/>
              </a:lnSpc>
              <a:spcBef>
                <a:spcPts val="0"/>
              </a:spcBef>
              <a:buClr>
                <a:srgbClr val="000000"/>
              </a:buClr>
              <a:buSzPts val="3600"/>
              <a:buNone/>
            </a:pPr>
            <a:endParaRPr lang="en-IE" dirty="0">
              <a:latin typeface="Gill Sans MT" panose="020B0502020104020203" pitchFamily="34" charset="77"/>
            </a:endParaRPr>
          </a:p>
          <a:p>
            <a:pPr marL="267881" indent="-107152">
              <a:lnSpc>
                <a:spcPct val="110000"/>
              </a:lnSpc>
              <a:spcBef>
                <a:spcPts val="0"/>
              </a:spcBef>
              <a:buClr>
                <a:srgbClr val="000000"/>
              </a:buClr>
              <a:buSzPts val="3600"/>
              <a:buNone/>
            </a:pPr>
            <a:endParaRPr dirty="0">
              <a:solidFill>
                <a:schemeClr val="dk1"/>
              </a:solidFill>
              <a:latin typeface="Gill Sans MT" panose="020B0502020104020203" pitchFamily="34" charset="77"/>
              <a:ea typeface="Arial"/>
              <a:sym typeface="Arial"/>
            </a:endParaRPr>
          </a:p>
          <a:p>
            <a:pPr marL="267881" indent="-107152">
              <a:lnSpc>
                <a:spcPct val="110000"/>
              </a:lnSpc>
              <a:spcBef>
                <a:spcPts val="0"/>
              </a:spcBef>
              <a:buClr>
                <a:srgbClr val="000000"/>
              </a:buClr>
              <a:buSzPts val="3600"/>
              <a:buNone/>
            </a:pPr>
            <a:endParaRPr sz="2531" dirty="0">
              <a:solidFill>
                <a:schemeClr val="dk1"/>
              </a:solidFill>
              <a:ea typeface="Arial"/>
              <a:sym typeface="Arial"/>
            </a:endParaRPr>
          </a:p>
          <a:p>
            <a:pPr marL="267881" indent="-107152">
              <a:lnSpc>
                <a:spcPct val="110000"/>
              </a:lnSpc>
              <a:spcBef>
                <a:spcPts val="0"/>
              </a:spcBef>
              <a:buClr>
                <a:srgbClr val="000000"/>
              </a:buClr>
              <a:buSzPts val="3600"/>
              <a:buNone/>
            </a:pPr>
            <a:endParaRPr sz="2531" dirty="0">
              <a:solidFill>
                <a:schemeClr val="dk1"/>
              </a:solidFill>
              <a:ea typeface="Arial"/>
              <a:sym typeface="Arial"/>
            </a:endParaRPr>
          </a:p>
        </p:txBody>
      </p:sp>
      <p:sp>
        <p:nvSpPr>
          <p:cNvPr id="7" name="Google Shape;279;p62">
            <a:extLst>
              <a:ext uri="{FF2B5EF4-FFF2-40B4-BE49-F238E27FC236}">
                <a16:creationId xmlns:a16="http://schemas.microsoft.com/office/drawing/2014/main" id="{860EBFC7-2D6F-482F-9EB0-4E5502F20803}"/>
              </a:ext>
            </a:extLst>
          </p:cNvPr>
          <p:cNvSpPr txBox="1"/>
          <p:nvPr/>
        </p:nvSpPr>
        <p:spPr>
          <a:xfrm>
            <a:off x="913859" y="392907"/>
            <a:ext cx="6349008" cy="2411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lvl="0">
              <a:buClr>
                <a:srgbClr val="4D4D4D"/>
              </a:buClr>
              <a:buSzPts val="1400"/>
            </a:pPr>
            <a:r>
              <a:rPr lang="en-US" sz="1400" dirty="0">
                <a:solidFill>
                  <a:schemeClr val="dk1"/>
                </a:solidFill>
                <a:latin typeface="Gill Sans MT" panose="020B0502020104020203" pitchFamily="34" charset="77"/>
                <a:ea typeface="Arial"/>
                <a:sym typeface="Arial"/>
              </a:rPr>
              <a:t>Recognition of transport methods </a:t>
            </a:r>
            <a:r>
              <a:rPr lang="en-US" sz="1400" dirty="0">
                <a:solidFill>
                  <a:srgbClr val="4D4D4D"/>
                </a:solidFill>
                <a:latin typeface="Gill Sans MT"/>
                <a:sym typeface="Arial"/>
              </a:rPr>
              <a:t>		 2022-07-19</a:t>
            </a:r>
            <a:endParaRPr sz="1400" dirty="0">
              <a:solidFill>
                <a:srgbClr val="4D4D4D"/>
              </a:solidFill>
              <a:latin typeface="Gill Sans MT" panose="020B050202010402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686312747"/>
      </p:ext>
    </p:extLst>
  </p:cSld>
  <p:clrMapOvr>
    <a:masterClrMapping/>
  </p:clrMapOvr>
  <p:transition spd="slow">
    <p:fade thruBlk="1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65"/>
          <p:cNvSpPr txBox="1"/>
          <p:nvPr/>
        </p:nvSpPr>
        <p:spPr>
          <a:xfrm>
            <a:off x="9929068" y="312539"/>
            <a:ext cx="235520" cy="2411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4283" tIns="32133" rIns="64283" bIns="32133" anchor="t" anchorCtr="0">
            <a:noAutofit/>
          </a:bodyPr>
          <a:lstStyle/>
          <a:p>
            <a:pPr algn="r">
              <a:buClr>
                <a:srgbClr val="4D4D4D"/>
              </a:buClr>
              <a:buSzPts val="1400"/>
            </a:pPr>
            <a:fld id="{00000000-1234-1234-1234-123412341234}" type="slidenum">
              <a:rPr lang="en-US" sz="984">
                <a:solidFill>
                  <a:srgbClr val="4D4D4D"/>
                </a:solidFill>
                <a:latin typeface="Gill Sans MT" panose="020B0502020104020203" pitchFamily="34" charset="77"/>
                <a:sym typeface="Arial"/>
              </a:rPr>
              <a:pPr algn="r">
                <a:buClr>
                  <a:srgbClr val="4D4D4D"/>
                </a:buClr>
                <a:buSzPts val="1400"/>
              </a:pPr>
              <a:t>5</a:t>
            </a:fld>
            <a:endParaRPr sz="1266" dirty="0">
              <a:latin typeface="Gill Sans MT" panose="020B0502020104020203" pitchFamily="34" charset="77"/>
            </a:endParaRPr>
          </a:p>
        </p:txBody>
      </p:sp>
      <p:sp>
        <p:nvSpPr>
          <p:cNvPr id="303" name="Google Shape;303;p65"/>
          <p:cNvSpPr txBox="1">
            <a:spLocks noGrp="1"/>
          </p:cNvSpPr>
          <p:nvPr>
            <p:ph type="title"/>
          </p:nvPr>
        </p:nvSpPr>
        <p:spPr>
          <a:xfrm>
            <a:off x="913859" y="750094"/>
            <a:ext cx="8036719" cy="81260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6400"/>
            </a:pPr>
            <a:r>
              <a:rPr lang="en-US" sz="4800" dirty="0">
                <a:solidFill>
                  <a:schemeClr val="dk1"/>
                </a:solidFill>
                <a:latin typeface="Gill Sans MT" panose="020B0502020104020203" pitchFamily="34" charset="77"/>
                <a:sym typeface="Arial"/>
              </a:rPr>
              <a:t>Related works</a:t>
            </a:r>
            <a:endParaRPr sz="4800" dirty="0">
              <a:solidFill>
                <a:schemeClr val="dk1"/>
              </a:solidFill>
              <a:latin typeface="Gill Sans MT" panose="020B0502020104020203" pitchFamily="34" charset="77"/>
            </a:endParaRPr>
          </a:p>
        </p:txBody>
      </p:sp>
      <p:sp>
        <p:nvSpPr>
          <p:cNvPr id="304" name="Google Shape;304;p65"/>
          <p:cNvSpPr txBox="1">
            <a:spLocks noGrp="1"/>
          </p:cNvSpPr>
          <p:nvPr>
            <p:ph type="body" idx="1"/>
          </p:nvPr>
        </p:nvSpPr>
        <p:spPr>
          <a:xfrm>
            <a:off x="900464" y="1420083"/>
            <a:ext cx="10294468" cy="484882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pPr indent="457200">
              <a:lnSpc>
                <a:spcPct val="200000"/>
              </a:lnSpc>
            </a:pPr>
            <a:r>
              <a:rPr lang="en-IE" sz="1800" dirty="0">
                <a:effectLst/>
              </a:rPr>
              <a:t>A. A. F. V. J. B. a. J. P. S. C. João G. P. Rodrigues, «A Mobile Sensing Architecture for Massive Urban Scanning,»– </a:t>
            </a:r>
            <a:r>
              <a:rPr lang="en-IE" sz="1800" b="1" dirty="0">
                <a:effectLst/>
              </a:rPr>
              <a:t>To understand the sense my city architecture</a:t>
            </a:r>
            <a:endParaRPr lang="en-IE" sz="1800" dirty="0">
              <a:effectLst/>
            </a:endParaRPr>
          </a:p>
          <a:p>
            <a:pPr indent="457200">
              <a:lnSpc>
                <a:spcPct val="200000"/>
              </a:lnSpc>
            </a:pPr>
            <a:r>
              <a:rPr lang="en-IE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M. G. C. M. D. M. N. R. M. L. a. M. G. Vito Janko, «ross-location transfer learning for the </a:t>
            </a:r>
            <a:r>
              <a:rPr lang="en-IE" sz="18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sussex-huawei</a:t>
            </a:r>
            <a:r>
              <a:rPr lang="en-IE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locomotion recognition challenge.,». </a:t>
            </a:r>
            <a:r>
              <a:rPr lang="en-IE" sz="1800" b="1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Base of the acceleration based classification</a:t>
            </a:r>
            <a:endParaRPr lang="en-IE" sz="1800" b="1" dirty="0"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indent="457200">
              <a:lnSpc>
                <a:spcPct val="200000"/>
              </a:lnSpc>
            </a:pPr>
            <a:r>
              <a:rPr lang="en-IE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B. A. A. S. Young-Ji Byon, «Real-Time Transportation Mode Detection via Tracking Global Positioning System Mobile Devices,» </a:t>
            </a:r>
            <a:r>
              <a:rPr lang="en-IE" sz="1800" b="1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For managing spatial features</a:t>
            </a:r>
            <a:endParaRPr lang="es-ES" sz="1800" b="1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000000"/>
              </a:buClr>
              <a:buSzPts val="3600"/>
              <a:buNone/>
            </a:pPr>
            <a:endParaRPr dirty="0">
              <a:latin typeface="Gill Sans MT" panose="020B0502020104020203" pitchFamily="34" charset="77"/>
            </a:endParaRPr>
          </a:p>
          <a:p>
            <a:pPr marL="267881" indent="-107152">
              <a:lnSpc>
                <a:spcPct val="110000"/>
              </a:lnSpc>
              <a:spcBef>
                <a:spcPts val="0"/>
              </a:spcBef>
              <a:buClr>
                <a:srgbClr val="000000"/>
              </a:buClr>
              <a:buSzPts val="3600"/>
              <a:buNone/>
            </a:pPr>
            <a:endParaRPr sz="2531" dirty="0">
              <a:solidFill>
                <a:schemeClr val="dk1"/>
              </a:solidFill>
              <a:ea typeface="Arial"/>
              <a:sym typeface="Arial"/>
            </a:endParaRPr>
          </a:p>
          <a:p>
            <a:pPr marL="267881" indent="-107152">
              <a:lnSpc>
                <a:spcPct val="110000"/>
              </a:lnSpc>
              <a:spcBef>
                <a:spcPts val="0"/>
              </a:spcBef>
              <a:buClr>
                <a:srgbClr val="000000"/>
              </a:buClr>
              <a:buSzPts val="3600"/>
              <a:buNone/>
            </a:pPr>
            <a:endParaRPr sz="2531" dirty="0">
              <a:solidFill>
                <a:schemeClr val="dk1"/>
              </a:solidFill>
              <a:ea typeface="Arial"/>
              <a:sym typeface="Arial"/>
            </a:endParaRPr>
          </a:p>
          <a:p>
            <a:pPr marL="267881" indent="-107152">
              <a:lnSpc>
                <a:spcPct val="110000"/>
              </a:lnSpc>
              <a:spcBef>
                <a:spcPts val="0"/>
              </a:spcBef>
              <a:buClr>
                <a:srgbClr val="000000"/>
              </a:buClr>
              <a:buSzPts val="3600"/>
              <a:buNone/>
            </a:pPr>
            <a:endParaRPr sz="2531" dirty="0">
              <a:solidFill>
                <a:schemeClr val="dk1"/>
              </a:solidFill>
              <a:ea typeface="Arial"/>
              <a:sym typeface="Arial"/>
            </a:endParaRPr>
          </a:p>
          <a:p>
            <a:pPr marL="267881" indent="-107152">
              <a:lnSpc>
                <a:spcPct val="110000"/>
              </a:lnSpc>
              <a:spcBef>
                <a:spcPts val="0"/>
              </a:spcBef>
              <a:buClr>
                <a:srgbClr val="000000"/>
              </a:buClr>
              <a:buSzPts val="3600"/>
              <a:buNone/>
            </a:pPr>
            <a:endParaRPr sz="2531" dirty="0">
              <a:solidFill>
                <a:schemeClr val="dk1"/>
              </a:solidFill>
              <a:ea typeface="Arial"/>
              <a:sym typeface="Arial"/>
            </a:endParaRPr>
          </a:p>
        </p:txBody>
      </p:sp>
      <p:sp>
        <p:nvSpPr>
          <p:cNvPr id="8" name="Google Shape;279;p62">
            <a:extLst>
              <a:ext uri="{FF2B5EF4-FFF2-40B4-BE49-F238E27FC236}">
                <a16:creationId xmlns:a16="http://schemas.microsoft.com/office/drawing/2014/main" id="{A86310BE-3F37-4FBF-A6FA-C41466633198}"/>
              </a:ext>
            </a:extLst>
          </p:cNvPr>
          <p:cNvSpPr txBox="1"/>
          <p:nvPr/>
        </p:nvSpPr>
        <p:spPr>
          <a:xfrm>
            <a:off x="913859" y="392907"/>
            <a:ext cx="6349008" cy="2411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lvl="0">
              <a:buClr>
                <a:srgbClr val="4D4D4D"/>
              </a:buClr>
              <a:buSzPts val="1400"/>
            </a:pPr>
            <a:r>
              <a:rPr lang="en-US" sz="1400" dirty="0">
                <a:solidFill>
                  <a:schemeClr val="dk1"/>
                </a:solidFill>
                <a:latin typeface="Gill Sans MT" panose="020B0502020104020203" pitchFamily="34" charset="77"/>
                <a:ea typeface="Arial"/>
                <a:sym typeface="Arial"/>
              </a:rPr>
              <a:t>Recognition of transport methods </a:t>
            </a:r>
            <a:r>
              <a:rPr lang="en-US" sz="1400" dirty="0">
                <a:solidFill>
                  <a:srgbClr val="4D4D4D"/>
                </a:solidFill>
                <a:latin typeface="Gill Sans MT"/>
                <a:sym typeface="Arial"/>
              </a:rPr>
              <a:t>		 2022-07-19</a:t>
            </a:r>
            <a:endParaRPr sz="1400" dirty="0">
              <a:solidFill>
                <a:srgbClr val="4D4D4D"/>
              </a:solidFill>
              <a:latin typeface="Gill Sans MT" panose="020B050202010402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541456365"/>
      </p:ext>
    </p:extLst>
  </p:cSld>
  <p:clrMapOvr>
    <a:masterClrMapping/>
  </p:clrMapOvr>
  <p:transition spd="slow">
    <p:fade thruBlk="1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66"/>
          <p:cNvSpPr txBox="1"/>
          <p:nvPr/>
        </p:nvSpPr>
        <p:spPr>
          <a:xfrm>
            <a:off x="9929068" y="312539"/>
            <a:ext cx="235520" cy="2411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4283" tIns="32133" rIns="64283" bIns="32133" anchor="t" anchorCtr="0">
            <a:noAutofit/>
          </a:bodyPr>
          <a:lstStyle/>
          <a:p>
            <a:pPr algn="r">
              <a:buClr>
                <a:srgbClr val="4D4D4D"/>
              </a:buClr>
              <a:buSzPts val="1400"/>
            </a:pPr>
            <a:fld id="{00000000-1234-1234-1234-123412341234}" type="slidenum">
              <a:rPr lang="en-US" sz="984">
                <a:solidFill>
                  <a:srgbClr val="4D4D4D"/>
                </a:solidFill>
                <a:latin typeface="Gill Sans MT" panose="020B0502020104020203" pitchFamily="34" charset="77"/>
                <a:sym typeface="Arial"/>
              </a:rPr>
              <a:pPr algn="r">
                <a:buClr>
                  <a:srgbClr val="4D4D4D"/>
                </a:buClr>
                <a:buSzPts val="1400"/>
              </a:pPr>
              <a:t>6</a:t>
            </a:fld>
            <a:endParaRPr sz="1266" dirty="0">
              <a:latin typeface="Gill Sans MT" panose="020B0502020104020203" pitchFamily="34" charset="77"/>
            </a:endParaRPr>
          </a:p>
        </p:txBody>
      </p:sp>
      <p:sp>
        <p:nvSpPr>
          <p:cNvPr id="311" name="Google Shape;311;p66"/>
          <p:cNvSpPr txBox="1">
            <a:spLocks noGrp="1"/>
          </p:cNvSpPr>
          <p:nvPr>
            <p:ph type="title"/>
          </p:nvPr>
        </p:nvSpPr>
        <p:spPr>
          <a:xfrm>
            <a:off x="913859" y="723305"/>
            <a:ext cx="8036719" cy="81260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6400"/>
            </a:pPr>
            <a:r>
              <a:rPr lang="en-US" sz="4800" dirty="0">
                <a:solidFill>
                  <a:schemeClr val="dk1"/>
                </a:solidFill>
                <a:latin typeface="Gill Sans MT" panose="020B0502020104020203" pitchFamily="34" charset="77"/>
                <a:sym typeface="Arial"/>
              </a:rPr>
              <a:t>Architecture / Data Analysis</a:t>
            </a:r>
            <a:br>
              <a:rPr lang="en-US" sz="4500" dirty="0">
                <a:solidFill>
                  <a:schemeClr val="dk1"/>
                </a:solidFill>
                <a:ea typeface="Arial"/>
                <a:sym typeface="Arial"/>
              </a:rPr>
            </a:br>
            <a:endParaRPr dirty="0"/>
          </a:p>
        </p:txBody>
      </p:sp>
      <p:sp>
        <p:nvSpPr>
          <p:cNvPr id="312" name="Google Shape;312;p66"/>
          <p:cNvSpPr txBox="1">
            <a:spLocks noGrp="1"/>
          </p:cNvSpPr>
          <p:nvPr>
            <p:ph type="body" idx="1"/>
          </p:nvPr>
        </p:nvSpPr>
        <p:spPr>
          <a:xfrm>
            <a:off x="900464" y="1719252"/>
            <a:ext cx="8036719" cy="484882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pPr marL="267881" indent="-107152">
              <a:lnSpc>
                <a:spcPct val="110000"/>
              </a:lnSpc>
              <a:spcBef>
                <a:spcPts val="0"/>
              </a:spcBef>
              <a:buClr>
                <a:srgbClr val="000000"/>
              </a:buClr>
              <a:buSzPts val="3600"/>
              <a:buNone/>
            </a:pPr>
            <a:r>
              <a:rPr lang="en-IE" dirty="0">
                <a:solidFill>
                  <a:schemeClr val="dk1"/>
                </a:solidFill>
                <a:latin typeface="Gill Sans MT" panose="020B0502020104020203" pitchFamily="34" charset="77"/>
                <a:sym typeface="Arial"/>
              </a:rPr>
              <a:t>Profile</a:t>
            </a:r>
            <a:r>
              <a:rPr lang="es-ES" dirty="0">
                <a:solidFill>
                  <a:schemeClr val="dk1"/>
                </a:solidFill>
                <a:latin typeface="Gill Sans MT" panose="020B0502020104020203" pitchFamily="34" charset="77"/>
                <a:sym typeface="Arial"/>
              </a:rPr>
              <a:t> 1: </a:t>
            </a:r>
            <a:r>
              <a:rPr lang="en-IE" dirty="0">
                <a:solidFill>
                  <a:schemeClr val="accent6">
                    <a:lumMod val="60000"/>
                    <a:lumOff val="40000"/>
                  </a:schemeClr>
                </a:solidFill>
                <a:latin typeface="Gill Sans MT" panose="020B0502020104020203" pitchFamily="34" charset="77"/>
                <a:sym typeface="Arial"/>
              </a:rPr>
              <a:t>Green</a:t>
            </a:r>
            <a:r>
              <a:rPr lang="en-IE" dirty="0">
                <a:solidFill>
                  <a:schemeClr val="dk1"/>
                </a:solidFill>
                <a:latin typeface="Gill Sans MT" panose="020B0502020104020203" pitchFamily="34" charset="77"/>
                <a:sym typeface="Arial"/>
              </a:rPr>
              <a:t> is the common architecture</a:t>
            </a:r>
          </a:p>
          <a:p>
            <a:pPr marL="267881" indent="-107152">
              <a:lnSpc>
                <a:spcPct val="110000"/>
              </a:lnSpc>
              <a:spcBef>
                <a:spcPts val="0"/>
              </a:spcBef>
              <a:buClr>
                <a:srgbClr val="000000"/>
              </a:buClr>
              <a:buSzPts val="3600"/>
              <a:buNone/>
            </a:pPr>
            <a:endParaRPr dirty="0">
              <a:solidFill>
                <a:schemeClr val="dk1"/>
              </a:solidFill>
              <a:latin typeface="Gill Sans MT" panose="020B0502020104020203" pitchFamily="34" charset="77"/>
              <a:sym typeface="Arial"/>
            </a:endParaRPr>
          </a:p>
          <a:p>
            <a:pPr marL="267881" indent="-107152">
              <a:lnSpc>
                <a:spcPct val="110000"/>
              </a:lnSpc>
              <a:spcBef>
                <a:spcPts val="0"/>
              </a:spcBef>
              <a:buClr>
                <a:srgbClr val="000000"/>
              </a:buClr>
              <a:buSzPts val="3600"/>
              <a:buNone/>
            </a:pPr>
            <a:endParaRPr dirty="0">
              <a:solidFill>
                <a:schemeClr val="dk1"/>
              </a:solidFill>
              <a:latin typeface="Gill Sans MT" panose="020B0502020104020203" pitchFamily="34" charset="77"/>
              <a:sym typeface="Arial"/>
            </a:endParaRPr>
          </a:p>
          <a:p>
            <a:pPr marL="267881" indent="-107152">
              <a:lnSpc>
                <a:spcPct val="110000"/>
              </a:lnSpc>
              <a:spcBef>
                <a:spcPts val="0"/>
              </a:spcBef>
              <a:buClr>
                <a:srgbClr val="000000"/>
              </a:buClr>
              <a:buSzPts val="3600"/>
              <a:buNone/>
            </a:pPr>
            <a:endParaRPr sz="2531" dirty="0">
              <a:solidFill>
                <a:schemeClr val="dk1"/>
              </a:solidFill>
              <a:ea typeface="Arial"/>
              <a:sym typeface="Arial"/>
            </a:endParaRPr>
          </a:p>
          <a:p>
            <a:pPr marL="267881" indent="-107152">
              <a:lnSpc>
                <a:spcPct val="110000"/>
              </a:lnSpc>
              <a:spcBef>
                <a:spcPts val="0"/>
              </a:spcBef>
              <a:buClr>
                <a:srgbClr val="000000"/>
              </a:buClr>
              <a:buSzPts val="3600"/>
              <a:buNone/>
            </a:pPr>
            <a:endParaRPr sz="2531" dirty="0">
              <a:solidFill>
                <a:schemeClr val="dk1"/>
              </a:solidFill>
              <a:ea typeface="Arial"/>
              <a:sym typeface="Arial"/>
            </a:endParaRPr>
          </a:p>
          <a:p>
            <a:pPr marL="267881" indent="-107152">
              <a:lnSpc>
                <a:spcPct val="110000"/>
              </a:lnSpc>
              <a:spcBef>
                <a:spcPts val="0"/>
              </a:spcBef>
              <a:buClr>
                <a:srgbClr val="000000"/>
              </a:buClr>
              <a:buSzPts val="3600"/>
              <a:buNone/>
            </a:pPr>
            <a:endParaRPr sz="2531" dirty="0">
              <a:solidFill>
                <a:schemeClr val="dk1"/>
              </a:solidFill>
              <a:ea typeface="Arial"/>
              <a:sym typeface="Arial"/>
            </a:endParaRPr>
          </a:p>
        </p:txBody>
      </p:sp>
      <p:pic>
        <p:nvPicPr>
          <p:cNvPr id="3" name="Imagen 2" descr="Diagrama&#10;&#10;Descripción generada automáticamente">
            <a:extLst>
              <a:ext uri="{FF2B5EF4-FFF2-40B4-BE49-F238E27FC236}">
                <a16:creationId xmlns:a16="http://schemas.microsoft.com/office/drawing/2014/main" id="{8B55E46B-3465-4DB3-9B49-A0CB9B99885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9337" y="2713414"/>
            <a:ext cx="7553325" cy="3676650"/>
          </a:xfrm>
          <a:prstGeom prst="rect">
            <a:avLst/>
          </a:prstGeom>
        </p:spPr>
      </p:pic>
      <p:sp>
        <p:nvSpPr>
          <p:cNvPr id="7" name="Google Shape;279;p62">
            <a:extLst>
              <a:ext uri="{FF2B5EF4-FFF2-40B4-BE49-F238E27FC236}">
                <a16:creationId xmlns:a16="http://schemas.microsoft.com/office/drawing/2014/main" id="{56951BAF-4E63-4755-BE9B-6E535139CBB0}"/>
              </a:ext>
            </a:extLst>
          </p:cNvPr>
          <p:cNvSpPr txBox="1"/>
          <p:nvPr/>
        </p:nvSpPr>
        <p:spPr>
          <a:xfrm>
            <a:off x="913859" y="392907"/>
            <a:ext cx="6349008" cy="2411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lvl="0">
              <a:buClr>
                <a:srgbClr val="4D4D4D"/>
              </a:buClr>
              <a:buSzPts val="1400"/>
            </a:pPr>
            <a:r>
              <a:rPr lang="en-US" sz="1400" dirty="0">
                <a:solidFill>
                  <a:schemeClr val="dk1"/>
                </a:solidFill>
                <a:latin typeface="Gill Sans MT" panose="020B0502020104020203" pitchFamily="34" charset="77"/>
                <a:ea typeface="Arial"/>
                <a:sym typeface="Arial"/>
              </a:rPr>
              <a:t>Recognition of transport methods </a:t>
            </a:r>
            <a:r>
              <a:rPr lang="en-US" sz="1400" dirty="0">
                <a:solidFill>
                  <a:srgbClr val="4D4D4D"/>
                </a:solidFill>
                <a:latin typeface="Gill Sans MT"/>
                <a:sym typeface="Arial"/>
              </a:rPr>
              <a:t>		 2022-07-19</a:t>
            </a:r>
            <a:endParaRPr sz="1400" dirty="0">
              <a:solidFill>
                <a:srgbClr val="4D4D4D"/>
              </a:solidFill>
              <a:latin typeface="Gill Sans MT" panose="020B050202010402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522427563"/>
      </p:ext>
    </p:extLst>
  </p:cSld>
  <p:clrMapOvr>
    <a:masterClrMapping/>
  </p:clrMapOvr>
  <p:transition spd="slow">
    <p:fade thruBlk="1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67"/>
          <p:cNvSpPr txBox="1"/>
          <p:nvPr/>
        </p:nvSpPr>
        <p:spPr>
          <a:xfrm>
            <a:off x="9929068" y="312539"/>
            <a:ext cx="235520" cy="2411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4283" tIns="32133" rIns="64283" bIns="32133" anchor="t" anchorCtr="0">
            <a:noAutofit/>
          </a:bodyPr>
          <a:lstStyle/>
          <a:p>
            <a:pPr algn="r">
              <a:buClr>
                <a:srgbClr val="4D4D4D"/>
              </a:buClr>
              <a:buSzPts val="1400"/>
            </a:pPr>
            <a:fld id="{00000000-1234-1234-1234-123412341234}" type="slidenum">
              <a:rPr lang="en-US" sz="984">
                <a:solidFill>
                  <a:srgbClr val="4D4D4D"/>
                </a:solidFill>
                <a:latin typeface="Gill Sans MT" panose="020B0502020104020203" pitchFamily="34" charset="77"/>
                <a:sym typeface="Arial"/>
              </a:rPr>
              <a:pPr algn="r">
                <a:buClr>
                  <a:srgbClr val="4D4D4D"/>
                </a:buClr>
                <a:buSzPts val="1400"/>
              </a:pPr>
              <a:t>7</a:t>
            </a:fld>
            <a:endParaRPr sz="1266" dirty="0">
              <a:latin typeface="Gill Sans MT" panose="020B0502020104020203" pitchFamily="34" charset="77"/>
            </a:endParaRPr>
          </a:p>
        </p:txBody>
      </p:sp>
      <p:sp>
        <p:nvSpPr>
          <p:cNvPr id="319" name="Google Shape;319;p67"/>
          <p:cNvSpPr txBox="1">
            <a:spLocks noGrp="1"/>
          </p:cNvSpPr>
          <p:nvPr>
            <p:ph type="title"/>
          </p:nvPr>
        </p:nvSpPr>
        <p:spPr>
          <a:xfrm>
            <a:off x="900464" y="741935"/>
            <a:ext cx="8036719" cy="81260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6400"/>
            </a:pPr>
            <a:r>
              <a:rPr lang="en-US" sz="4800" dirty="0">
                <a:solidFill>
                  <a:schemeClr val="dk1"/>
                </a:solidFill>
                <a:latin typeface="Gill Sans MT" panose="020B0502020104020203" pitchFamily="34" charset="77"/>
                <a:sym typeface="Arial"/>
              </a:rPr>
              <a:t>Collection of data</a:t>
            </a:r>
            <a:br>
              <a:rPr lang="en-US" sz="4500" dirty="0">
                <a:solidFill>
                  <a:schemeClr val="dk1"/>
                </a:solidFill>
                <a:ea typeface="Arial"/>
                <a:sym typeface="Arial"/>
              </a:rPr>
            </a:br>
            <a:endParaRPr dirty="0"/>
          </a:p>
        </p:txBody>
      </p:sp>
      <p:sp>
        <p:nvSpPr>
          <p:cNvPr id="320" name="Google Shape;320;p67"/>
          <p:cNvSpPr txBox="1">
            <a:spLocks noGrp="1"/>
          </p:cNvSpPr>
          <p:nvPr>
            <p:ph type="body" idx="1"/>
          </p:nvPr>
        </p:nvSpPr>
        <p:spPr>
          <a:xfrm>
            <a:off x="900464" y="1719252"/>
            <a:ext cx="5856057" cy="484882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pPr marL="267881" indent="-26788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3600"/>
              <a:buFont typeface="Arial"/>
              <a:buChar char="-"/>
            </a:pPr>
            <a:r>
              <a:rPr lang="en-IE" sz="1800" dirty="0">
                <a:solidFill>
                  <a:schemeClr val="dk1"/>
                </a:solidFill>
                <a:latin typeface="Gill Sans MT" panose="020B0502020104020203" pitchFamily="34" charset="77"/>
                <a:sym typeface="Arial"/>
              </a:rPr>
              <a:t>Sensors</a:t>
            </a:r>
          </a:p>
          <a:p>
            <a:pPr marL="725081" lvl="1" indent="-26788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3600"/>
              <a:buFont typeface="Arial"/>
              <a:buChar char="-"/>
            </a:pPr>
            <a:r>
              <a:rPr lang="en-IE" sz="1800" dirty="0">
                <a:solidFill>
                  <a:schemeClr val="dk1"/>
                </a:solidFill>
                <a:latin typeface="Gill Sans MT" panose="020B0502020104020203" pitchFamily="34" charset="77"/>
                <a:sym typeface="Arial"/>
              </a:rPr>
              <a:t>Accelerometer</a:t>
            </a:r>
            <a:r>
              <a:rPr lang="es-ES" sz="1800" dirty="0">
                <a:solidFill>
                  <a:schemeClr val="dk1"/>
                </a:solidFill>
                <a:latin typeface="Gill Sans MT" panose="020B0502020104020203" pitchFamily="34" charset="77"/>
                <a:sym typeface="Arial"/>
              </a:rPr>
              <a:t> (m/s)</a:t>
            </a:r>
          </a:p>
          <a:p>
            <a:pPr marL="725081" lvl="1" indent="-26788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3600"/>
              <a:buFont typeface="Arial"/>
              <a:buChar char="-"/>
            </a:pPr>
            <a:r>
              <a:rPr lang="en-IE" sz="1800" dirty="0">
                <a:solidFill>
                  <a:schemeClr val="dk1"/>
                </a:solidFill>
                <a:latin typeface="Gill Sans MT" panose="020B0502020104020203" pitchFamily="34" charset="77"/>
                <a:sym typeface="Arial"/>
              </a:rPr>
              <a:t>Gyroscope</a:t>
            </a:r>
            <a:r>
              <a:rPr lang="es-ES" sz="1800" dirty="0">
                <a:solidFill>
                  <a:schemeClr val="dk1"/>
                </a:solidFill>
                <a:latin typeface="Gill Sans MT" panose="020B0502020104020203" pitchFamily="34" charset="77"/>
                <a:sym typeface="Arial"/>
              </a:rPr>
              <a:t> (rad/s)</a:t>
            </a:r>
          </a:p>
          <a:p>
            <a:pPr marL="725081" lvl="1" indent="-26788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3600"/>
              <a:buFont typeface="Arial"/>
              <a:buChar char="-"/>
            </a:pPr>
            <a:r>
              <a:rPr lang="en-IE" sz="1800" dirty="0">
                <a:solidFill>
                  <a:schemeClr val="dk1"/>
                </a:solidFill>
                <a:latin typeface="Gill Sans MT" panose="020B0502020104020203" pitchFamily="34" charset="77"/>
                <a:sym typeface="Arial"/>
              </a:rPr>
              <a:t>GPS, only the speed</a:t>
            </a:r>
            <a:r>
              <a:rPr lang="es-ES" sz="1800" dirty="0">
                <a:solidFill>
                  <a:schemeClr val="dk1"/>
                </a:solidFill>
                <a:latin typeface="Gill Sans MT" panose="020B0502020104020203" pitchFamily="34" charset="77"/>
                <a:sym typeface="Arial"/>
              </a:rPr>
              <a:t> (m/s)</a:t>
            </a:r>
            <a:endParaRPr sz="1800" dirty="0">
              <a:solidFill>
                <a:schemeClr val="dk1"/>
              </a:solidFill>
              <a:latin typeface="Gill Sans MT" panose="020B0502020104020203" pitchFamily="34" charset="77"/>
              <a:sym typeface="Arial"/>
            </a:endParaRPr>
          </a:p>
          <a:p>
            <a:pPr marL="267881" indent="-26788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3600"/>
              <a:buFont typeface="Arial"/>
              <a:buChar char="-"/>
            </a:pPr>
            <a:r>
              <a:rPr lang="en-IE" sz="1800" dirty="0">
                <a:solidFill>
                  <a:schemeClr val="dk1"/>
                </a:solidFill>
                <a:latin typeface="Gill Sans MT" panose="020B0502020104020203" pitchFamily="34" charset="77"/>
                <a:sym typeface="Arial"/>
              </a:rPr>
              <a:t>The desired sampling rate is 50hz but is impossible to enforce it</a:t>
            </a:r>
            <a:r>
              <a:rPr lang="es-ES" sz="1800" dirty="0">
                <a:solidFill>
                  <a:schemeClr val="dk1"/>
                </a:solidFill>
                <a:latin typeface="Gill Sans MT" panose="020B0502020104020203" pitchFamily="34" charset="77"/>
                <a:sym typeface="Arial"/>
              </a:rPr>
              <a:t> </a:t>
            </a:r>
            <a:r>
              <a:rPr lang="en-IE" sz="1800" dirty="0">
                <a:solidFill>
                  <a:schemeClr val="dk1"/>
                </a:solidFill>
                <a:latin typeface="Gill Sans MT" panose="020B0502020104020203" pitchFamily="34" charset="77"/>
                <a:sym typeface="Arial"/>
              </a:rPr>
              <a:t>due</a:t>
            </a:r>
            <a:r>
              <a:rPr lang="es-ES" sz="1800" dirty="0">
                <a:solidFill>
                  <a:schemeClr val="dk1"/>
                </a:solidFill>
                <a:latin typeface="Gill Sans MT" panose="020B0502020104020203" pitchFamily="34" charset="77"/>
                <a:sym typeface="Arial"/>
              </a:rPr>
              <a:t> </a:t>
            </a:r>
            <a:r>
              <a:rPr lang="en-IE" sz="1800" dirty="0">
                <a:solidFill>
                  <a:schemeClr val="dk1"/>
                </a:solidFill>
                <a:latin typeface="Gill Sans MT" panose="020B0502020104020203" pitchFamily="34" charset="77"/>
                <a:sym typeface="Arial"/>
              </a:rPr>
              <a:t>to</a:t>
            </a:r>
            <a:r>
              <a:rPr lang="es-ES" sz="1800" dirty="0">
                <a:solidFill>
                  <a:schemeClr val="dk1"/>
                </a:solidFill>
                <a:latin typeface="Gill Sans MT" panose="020B0502020104020203" pitchFamily="34" charset="77"/>
                <a:sym typeface="Arial"/>
              </a:rPr>
              <a:t> </a:t>
            </a:r>
            <a:r>
              <a:rPr lang="en-IE" sz="1800" dirty="0">
                <a:solidFill>
                  <a:schemeClr val="dk1"/>
                </a:solidFill>
                <a:latin typeface="Gill Sans MT" panose="020B0502020104020203" pitchFamily="34" charset="77"/>
                <a:sym typeface="Arial"/>
              </a:rPr>
              <a:t>limitations of the Android </a:t>
            </a:r>
            <a:r>
              <a:rPr lang="es-ES" sz="1800" dirty="0">
                <a:solidFill>
                  <a:schemeClr val="dk1"/>
                </a:solidFill>
                <a:latin typeface="Gill Sans MT" panose="020B0502020104020203" pitchFamily="34" charset="77"/>
                <a:sym typeface="Arial"/>
              </a:rPr>
              <a:t>App</a:t>
            </a:r>
          </a:p>
          <a:p>
            <a:pPr marL="267881" indent="-26788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3600"/>
              <a:buFont typeface="Arial"/>
              <a:buChar char="-"/>
            </a:pPr>
            <a:r>
              <a:rPr lang="en-IE" sz="1800" dirty="0">
                <a:solidFill>
                  <a:schemeClr val="dk1"/>
                </a:solidFill>
                <a:latin typeface="Gill Sans MT" panose="020B0502020104020203" pitchFamily="34" charset="77"/>
                <a:sym typeface="Arial"/>
              </a:rPr>
              <a:t>Features from frequency domain seems to compensate the different sampling rates</a:t>
            </a:r>
          </a:p>
          <a:p>
            <a:pPr marL="267881" indent="-26788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3600"/>
              <a:buFont typeface="Arial"/>
              <a:buChar char="-"/>
            </a:pPr>
            <a:r>
              <a:rPr lang="en-IE" sz="1800" dirty="0">
                <a:solidFill>
                  <a:schemeClr val="dk1"/>
                </a:solidFill>
                <a:latin typeface="Gill Sans MT" panose="020B0502020104020203" pitchFamily="34" charset="77"/>
                <a:sym typeface="Arial"/>
              </a:rPr>
              <a:t>The GPS sampling rate is 1hz, but is not 100% reliable to get a recording</a:t>
            </a:r>
          </a:p>
          <a:p>
            <a:pPr marL="267881" indent="-26788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3600"/>
              <a:buFont typeface="Arial"/>
              <a:buChar char="-"/>
            </a:pPr>
            <a:r>
              <a:rPr lang="en-IE" sz="1800" dirty="0">
                <a:solidFill>
                  <a:schemeClr val="dk1"/>
                </a:solidFill>
                <a:latin typeface="Gill Sans MT" panose="020B0502020104020203" pitchFamily="34" charset="77"/>
                <a:sym typeface="Arial"/>
              </a:rPr>
              <a:t>Geographical information (</a:t>
            </a:r>
            <a:r>
              <a:rPr lang="en-IE" sz="1800" dirty="0" err="1">
                <a:solidFill>
                  <a:schemeClr val="dk1"/>
                </a:solidFill>
                <a:latin typeface="Gill Sans MT" panose="020B0502020104020203" pitchFamily="34" charset="77"/>
                <a:sym typeface="Arial"/>
              </a:rPr>
              <a:t>lat</a:t>
            </a:r>
            <a:r>
              <a:rPr lang="en-IE" sz="1800" dirty="0">
                <a:solidFill>
                  <a:schemeClr val="dk1"/>
                </a:solidFill>
                <a:latin typeface="Gill Sans MT" panose="020B0502020104020203" pitchFamily="34" charset="77"/>
                <a:sym typeface="Arial"/>
              </a:rPr>
              <a:t>, </a:t>
            </a:r>
            <a:r>
              <a:rPr lang="en-IE" sz="1800" dirty="0" err="1">
                <a:solidFill>
                  <a:schemeClr val="dk1"/>
                </a:solidFill>
                <a:latin typeface="Gill Sans MT" panose="020B0502020104020203" pitchFamily="34" charset="77"/>
                <a:sym typeface="Arial"/>
              </a:rPr>
              <a:t>lon</a:t>
            </a:r>
            <a:r>
              <a:rPr lang="en-IE" sz="1800" dirty="0">
                <a:solidFill>
                  <a:schemeClr val="dk1"/>
                </a:solidFill>
                <a:latin typeface="Gill Sans MT" panose="020B0502020104020203" pitchFamily="34" charset="77"/>
                <a:sym typeface="Arial"/>
              </a:rPr>
              <a:t>, alt) is only used to visualize data, not in the model because it don't provide information</a:t>
            </a:r>
            <a:r>
              <a:rPr lang="es-ES" sz="1800" dirty="0">
                <a:solidFill>
                  <a:schemeClr val="dk1"/>
                </a:solidFill>
                <a:latin typeface="Gill Sans MT" panose="020B0502020104020203" pitchFamily="34" charset="77"/>
                <a:sym typeface="Arial"/>
              </a:rPr>
              <a:t> </a:t>
            </a:r>
            <a:r>
              <a:rPr lang="es-ES" sz="1800" dirty="0" err="1">
                <a:solidFill>
                  <a:schemeClr val="dk1"/>
                </a:solidFill>
                <a:latin typeface="Gill Sans MT" panose="020B0502020104020203" pitchFamily="34" charset="77"/>
                <a:sym typeface="Arial"/>
              </a:rPr>
              <a:t>by</a:t>
            </a:r>
            <a:r>
              <a:rPr lang="es-ES" sz="1800" dirty="0">
                <a:solidFill>
                  <a:schemeClr val="dk1"/>
                </a:solidFill>
                <a:latin typeface="Gill Sans MT" panose="020B0502020104020203" pitchFamily="34" charset="77"/>
                <a:sym typeface="Arial"/>
              </a:rPr>
              <a:t> </a:t>
            </a:r>
            <a:r>
              <a:rPr lang="es-ES" sz="1800" dirty="0" err="1">
                <a:solidFill>
                  <a:schemeClr val="dk1"/>
                </a:solidFill>
                <a:latin typeface="Gill Sans MT" panose="020B0502020104020203" pitchFamily="34" charset="77"/>
                <a:sym typeface="Arial"/>
              </a:rPr>
              <a:t>itself</a:t>
            </a:r>
            <a:r>
              <a:rPr lang="es-ES" sz="1800" dirty="0">
                <a:solidFill>
                  <a:schemeClr val="dk1"/>
                </a:solidFill>
                <a:latin typeface="Gill Sans MT" panose="020B0502020104020203" pitchFamily="34" charset="77"/>
                <a:sym typeface="Arial"/>
              </a:rPr>
              <a:t>.</a:t>
            </a:r>
            <a:endParaRPr sz="2531" dirty="0">
              <a:solidFill>
                <a:schemeClr val="dk1"/>
              </a:solidFill>
              <a:ea typeface="Arial"/>
              <a:sym typeface="Arial"/>
            </a:endParaRPr>
          </a:p>
          <a:p>
            <a:pPr marL="267881" indent="-107152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3600"/>
              <a:buNone/>
            </a:pPr>
            <a:endParaRPr sz="2531" dirty="0">
              <a:solidFill>
                <a:schemeClr val="dk1"/>
              </a:solidFill>
              <a:ea typeface="Arial"/>
              <a:sym typeface="Arial"/>
            </a:endParaRPr>
          </a:p>
          <a:p>
            <a:pPr marL="267881" indent="-107152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3600"/>
              <a:buNone/>
            </a:pPr>
            <a:endParaRPr sz="2531" dirty="0">
              <a:solidFill>
                <a:schemeClr val="dk1"/>
              </a:solidFill>
              <a:ea typeface="Arial"/>
              <a:sym typeface="Arial"/>
            </a:endParaRPr>
          </a:p>
          <a:p>
            <a:pPr marL="267881" indent="-107152">
              <a:lnSpc>
                <a:spcPct val="110000"/>
              </a:lnSpc>
              <a:spcBef>
                <a:spcPts val="0"/>
              </a:spcBef>
              <a:buClr>
                <a:srgbClr val="000000"/>
              </a:buClr>
              <a:buSzPts val="3600"/>
              <a:buNone/>
            </a:pPr>
            <a:endParaRPr sz="2531" dirty="0">
              <a:solidFill>
                <a:schemeClr val="dk1"/>
              </a:solidFill>
              <a:ea typeface="Arial"/>
              <a:sym typeface="Arial"/>
            </a:endParaRPr>
          </a:p>
          <a:p>
            <a:pPr marL="267881" indent="-107152">
              <a:lnSpc>
                <a:spcPct val="110000"/>
              </a:lnSpc>
              <a:spcBef>
                <a:spcPts val="0"/>
              </a:spcBef>
              <a:buClr>
                <a:srgbClr val="000000"/>
              </a:buClr>
              <a:buSzPts val="3600"/>
              <a:buNone/>
            </a:pPr>
            <a:endParaRPr sz="2531" dirty="0">
              <a:solidFill>
                <a:schemeClr val="dk1"/>
              </a:solidFill>
              <a:ea typeface="Arial"/>
              <a:sym typeface="Arial"/>
            </a:endParaRPr>
          </a:p>
          <a:p>
            <a:pPr marL="267881" indent="-107152">
              <a:lnSpc>
                <a:spcPct val="110000"/>
              </a:lnSpc>
              <a:spcBef>
                <a:spcPts val="0"/>
              </a:spcBef>
              <a:buClr>
                <a:srgbClr val="000000"/>
              </a:buClr>
              <a:buSzPts val="3600"/>
              <a:buNone/>
            </a:pPr>
            <a:endParaRPr sz="2531" dirty="0">
              <a:solidFill>
                <a:schemeClr val="dk1"/>
              </a:solidFill>
              <a:ea typeface="Arial"/>
              <a:sym typeface="Arial"/>
            </a:endParaRPr>
          </a:p>
        </p:txBody>
      </p:sp>
      <p:pic>
        <p:nvPicPr>
          <p:cNvPr id="3" name="Gráfico 2" descr="Varios círculos y un anillo de líneas radiales">
            <a:extLst>
              <a:ext uri="{FF2B5EF4-FFF2-40B4-BE49-F238E27FC236}">
                <a16:creationId xmlns:a16="http://schemas.microsoft.com/office/drawing/2014/main" id="{033BF895-D571-4D5C-A57F-077E028051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07651" y="-327171"/>
            <a:ext cx="4848820" cy="4848820"/>
          </a:xfrm>
          <a:prstGeom prst="rect">
            <a:avLst/>
          </a:prstGeom>
        </p:spPr>
      </p:pic>
      <p:pic>
        <p:nvPicPr>
          <p:cNvPr id="3073" name="Picture 1">
            <a:extLst>
              <a:ext uri="{FF2B5EF4-FFF2-40B4-BE49-F238E27FC236}">
                <a16:creationId xmlns:a16="http://schemas.microsoft.com/office/drawing/2014/main" id="{85EF50B1-CD34-459D-AEE8-B5C195A309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8446" y="3670101"/>
            <a:ext cx="4627112" cy="3116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Google Shape;279;p62">
            <a:extLst>
              <a:ext uri="{FF2B5EF4-FFF2-40B4-BE49-F238E27FC236}">
                <a16:creationId xmlns:a16="http://schemas.microsoft.com/office/drawing/2014/main" id="{077324CE-FD47-404C-9111-0BE9D0FA844C}"/>
              </a:ext>
            </a:extLst>
          </p:cNvPr>
          <p:cNvSpPr txBox="1"/>
          <p:nvPr/>
        </p:nvSpPr>
        <p:spPr>
          <a:xfrm>
            <a:off x="913859" y="392907"/>
            <a:ext cx="6349008" cy="2411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lvl="0">
              <a:buClr>
                <a:srgbClr val="4D4D4D"/>
              </a:buClr>
              <a:buSzPts val="1400"/>
            </a:pPr>
            <a:r>
              <a:rPr lang="en-US" sz="1400" dirty="0">
                <a:solidFill>
                  <a:schemeClr val="dk1"/>
                </a:solidFill>
                <a:latin typeface="Gill Sans MT" panose="020B0502020104020203" pitchFamily="34" charset="77"/>
                <a:ea typeface="Arial"/>
                <a:sym typeface="Arial"/>
              </a:rPr>
              <a:t>Recognition of transport methods </a:t>
            </a:r>
            <a:r>
              <a:rPr lang="en-US" sz="1400" dirty="0">
                <a:solidFill>
                  <a:srgbClr val="4D4D4D"/>
                </a:solidFill>
                <a:latin typeface="Gill Sans MT"/>
                <a:sym typeface="Arial"/>
              </a:rPr>
              <a:t>		 2022-07-19</a:t>
            </a:r>
            <a:endParaRPr sz="1400" dirty="0">
              <a:solidFill>
                <a:srgbClr val="4D4D4D"/>
              </a:solidFill>
              <a:latin typeface="Gill Sans MT" panose="020B050202010402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975418625"/>
      </p:ext>
    </p:extLst>
  </p:cSld>
  <p:clrMapOvr>
    <a:masterClrMapping/>
  </p:clrMapOvr>
  <p:transition spd="slow">
    <p:fade thruBlk="1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78" name="Rectangle 3077">
            <a:extLst>
              <a:ext uri="{FF2B5EF4-FFF2-40B4-BE49-F238E27FC236}">
                <a16:creationId xmlns:a16="http://schemas.microsoft.com/office/drawing/2014/main" id="{5DCB5928-DC7D-4612-9922-441966E156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080" name="Freeform: Shape 3079">
            <a:extLst>
              <a:ext uri="{FF2B5EF4-FFF2-40B4-BE49-F238E27FC236}">
                <a16:creationId xmlns:a16="http://schemas.microsoft.com/office/drawing/2014/main" id="{682C1161-1736-45EC-99B7-33F3CAE9D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6E6E6"/>
            </a:solidFill>
          </a:ln>
          <a:effectLst>
            <a:outerShdw blurRad="762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082" name="Freeform: Shape 3081">
            <a:extLst>
              <a:ext uri="{FF2B5EF4-FFF2-40B4-BE49-F238E27FC236}">
                <a16:creationId xmlns:a16="http://schemas.microsoft.com/office/drawing/2014/main" id="{84D4DDB8-B68F-45B0-9F62-C4279996F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16F50AF-A294-431F-BDB6-35BB6F40BD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The problem with GPS recordings</a:t>
            </a:r>
            <a:br>
              <a:rPr lang="en-US" sz="4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sz="48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084" name="Rectangle 308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086" name="Rectangle 308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073" name="Picture 1">
            <a:extLst>
              <a:ext uri="{FF2B5EF4-FFF2-40B4-BE49-F238E27FC236}">
                <a16:creationId xmlns:a16="http://schemas.microsoft.com/office/drawing/2014/main" id="{8EF75BBA-7493-4AF8-96FB-A69E578DD8C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14356" y="1211646"/>
            <a:ext cx="6408836" cy="4283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Google Shape;279;p62">
            <a:extLst>
              <a:ext uri="{FF2B5EF4-FFF2-40B4-BE49-F238E27FC236}">
                <a16:creationId xmlns:a16="http://schemas.microsoft.com/office/drawing/2014/main" id="{779FA2A7-C414-40F2-AE83-24C8382DB9AF}"/>
              </a:ext>
            </a:extLst>
          </p:cNvPr>
          <p:cNvSpPr txBox="1"/>
          <p:nvPr/>
        </p:nvSpPr>
        <p:spPr>
          <a:xfrm>
            <a:off x="477981" y="244170"/>
            <a:ext cx="6349008" cy="2411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lvl="0">
              <a:buClr>
                <a:srgbClr val="4D4D4D"/>
              </a:buClr>
              <a:buSzPts val="1400"/>
            </a:pPr>
            <a:r>
              <a:rPr lang="en-US" sz="1400" dirty="0">
                <a:solidFill>
                  <a:schemeClr val="dk1"/>
                </a:solidFill>
                <a:latin typeface="Gill Sans MT" panose="020B0502020104020203" pitchFamily="34" charset="77"/>
                <a:ea typeface="Arial"/>
                <a:sym typeface="Arial"/>
              </a:rPr>
              <a:t>Recognition of transport methods </a:t>
            </a:r>
            <a:r>
              <a:rPr lang="en-US" sz="1400" dirty="0">
                <a:solidFill>
                  <a:srgbClr val="4D4D4D"/>
                </a:solidFill>
                <a:latin typeface="Gill Sans MT"/>
                <a:sym typeface="Arial"/>
              </a:rPr>
              <a:t>		 2022-07-19</a:t>
            </a:r>
            <a:endParaRPr sz="1400" dirty="0">
              <a:solidFill>
                <a:srgbClr val="4D4D4D"/>
              </a:solidFill>
              <a:latin typeface="Gill Sans MT" panose="020B0502020104020203" pitchFamily="34" charset="77"/>
            </a:endParaRPr>
          </a:p>
        </p:txBody>
      </p:sp>
      <p:sp>
        <p:nvSpPr>
          <p:cNvPr id="11" name="Google Shape;342;p70">
            <a:extLst>
              <a:ext uri="{FF2B5EF4-FFF2-40B4-BE49-F238E27FC236}">
                <a16:creationId xmlns:a16="http://schemas.microsoft.com/office/drawing/2014/main" id="{9163D95F-81CD-4AD0-8388-AD1592DB5B19}"/>
              </a:ext>
            </a:extLst>
          </p:cNvPr>
          <p:cNvSpPr txBox="1"/>
          <p:nvPr/>
        </p:nvSpPr>
        <p:spPr>
          <a:xfrm>
            <a:off x="9929068" y="244170"/>
            <a:ext cx="313890" cy="2411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4283" tIns="32133" rIns="64283" bIns="32133" anchor="t" anchorCtr="0">
            <a:noAutofit/>
          </a:bodyPr>
          <a:lstStyle/>
          <a:p>
            <a:pPr algn="r">
              <a:buClr>
                <a:srgbClr val="4D4D4D"/>
              </a:buClr>
              <a:buSzPts val="1400"/>
            </a:pPr>
            <a:fld id="{00000000-1234-1234-1234-123412341234}" type="slidenum">
              <a:rPr lang="en-US" sz="984">
                <a:solidFill>
                  <a:srgbClr val="4D4D4D"/>
                </a:solidFill>
                <a:latin typeface="Gill Sans MT" panose="020B0502020104020203" pitchFamily="34" charset="77"/>
                <a:sym typeface="Arial"/>
              </a:rPr>
              <a:pPr algn="r">
                <a:buClr>
                  <a:srgbClr val="4D4D4D"/>
                </a:buClr>
                <a:buSzPts val="1400"/>
              </a:pPr>
              <a:t>8</a:t>
            </a:fld>
            <a:endParaRPr sz="1266" dirty="0">
              <a:latin typeface="Gill Sans MT" panose="020B050202010402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7486636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69"/>
          <p:cNvSpPr txBox="1"/>
          <p:nvPr/>
        </p:nvSpPr>
        <p:spPr>
          <a:xfrm>
            <a:off x="9929068" y="312539"/>
            <a:ext cx="235520" cy="2411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4283" tIns="32133" rIns="64283" bIns="32133" anchor="t" anchorCtr="0">
            <a:noAutofit/>
          </a:bodyPr>
          <a:lstStyle/>
          <a:p>
            <a:pPr algn="r">
              <a:buClr>
                <a:srgbClr val="4D4D4D"/>
              </a:buClr>
              <a:buSzPts val="1400"/>
            </a:pPr>
            <a:fld id="{00000000-1234-1234-1234-123412341234}" type="slidenum">
              <a:rPr lang="en-US" sz="984">
                <a:solidFill>
                  <a:srgbClr val="4D4D4D"/>
                </a:solidFill>
                <a:latin typeface="Gill Sans MT" panose="020B0502020104020203" pitchFamily="34" charset="77"/>
                <a:sym typeface="Arial"/>
              </a:rPr>
              <a:pPr algn="r">
                <a:buClr>
                  <a:srgbClr val="4D4D4D"/>
                </a:buClr>
                <a:buSzPts val="1400"/>
              </a:pPr>
              <a:t>9</a:t>
            </a:fld>
            <a:endParaRPr sz="1266" dirty="0">
              <a:latin typeface="Gill Sans MT" panose="020B0502020104020203" pitchFamily="34" charset="77"/>
            </a:endParaRPr>
          </a:p>
        </p:txBody>
      </p:sp>
      <p:sp>
        <p:nvSpPr>
          <p:cNvPr id="335" name="Google Shape;335;p69"/>
          <p:cNvSpPr txBox="1">
            <a:spLocks noGrp="1"/>
          </p:cNvSpPr>
          <p:nvPr>
            <p:ph type="title"/>
          </p:nvPr>
        </p:nvSpPr>
        <p:spPr>
          <a:xfrm>
            <a:off x="563281" y="705115"/>
            <a:ext cx="10488432" cy="81260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4800"/>
            </a:pPr>
            <a:r>
              <a:rPr lang="en-US" sz="4800" dirty="0">
                <a:solidFill>
                  <a:schemeClr val="dk1"/>
                </a:solidFill>
                <a:latin typeface="Gill Sans MT" panose="020B0502020104020203" pitchFamily="34" charset="77"/>
                <a:sym typeface="Arial"/>
              </a:rPr>
              <a:t>Data visualization</a:t>
            </a:r>
            <a:endParaRPr dirty="0"/>
          </a:p>
        </p:txBody>
      </p:sp>
      <p:pic>
        <p:nvPicPr>
          <p:cNvPr id="1031" name="Picture 7">
            <a:extLst>
              <a:ext uri="{FF2B5EF4-FFF2-40B4-BE49-F238E27FC236}">
                <a16:creationId xmlns:a16="http://schemas.microsoft.com/office/drawing/2014/main" id="{5A7BCA4D-06BA-4A38-88E8-9E39B0D2AB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742" y="4118679"/>
            <a:ext cx="363855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>
            <a:extLst>
              <a:ext uri="{FF2B5EF4-FFF2-40B4-BE49-F238E27FC236}">
                <a16:creationId xmlns:a16="http://schemas.microsoft.com/office/drawing/2014/main" id="{83F22B74-92E2-4F47-904A-2A9CBFAD55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4418" y="1470729"/>
            <a:ext cx="3705225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455F5964-990E-45E2-8558-776D6795B9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297" y="1476375"/>
            <a:ext cx="363855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5" name="Picture 11">
            <a:extLst>
              <a:ext uri="{FF2B5EF4-FFF2-40B4-BE49-F238E27FC236}">
                <a16:creationId xmlns:a16="http://schemas.microsoft.com/office/drawing/2014/main" id="{14D8BBF3-5E12-4433-99FE-D04B67AEFA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0606" y="4124325"/>
            <a:ext cx="375285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AE5B181F-ECCF-4C3B-95FB-01A8C533AA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4215" y="4118679"/>
            <a:ext cx="3705225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7" name="Picture 13">
            <a:extLst>
              <a:ext uri="{FF2B5EF4-FFF2-40B4-BE49-F238E27FC236}">
                <a16:creationId xmlns:a16="http://schemas.microsoft.com/office/drawing/2014/main" id="{00574BF6-A1AE-49E4-9BBC-26688631C0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7710" y="1463510"/>
            <a:ext cx="382905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D43192C3-0118-4E40-B749-0B82AAD5B49E}"/>
              </a:ext>
            </a:extLst>
          </p:cNvPr>
          <p:cNvSpPr txBox="1"/>
          <p:nvPr/>
        </p:nvSpPr>
        <p:spPr>
          <a:xfrm>
            <a:off x="5922628" y="526852"/>
            <a:ext cx="1963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Sec</a:t>
            </a:r>
          </a:p>
        </p:txBody>
      </p:sp>
      <p:sp>
        <p:nvSpPr>
          <p:cNvPr id="12" name="Google Shape;279;p62">
            <a:extLst>
              <a:ext uri="{FF2B5EF4-FFF2-40B4-BE49-F238E27FC236}">
                <a16:creationId xmlns:a16="http://schemas.microsoft.com/office/drawing/2014/main" id="{BD93A819-1487-4149-8551-81A8FCB816AD}"/>
              </a:ext>
            </a:extLst>
          </p:cNvPr>
          <p:cNvSpPr txBox="1"/>
          <p:nvPr/>
        </p:nvSpPr>
        <p:spPr>
          <a:xfrm>
            <a:off x="645411" y="392907"/>
            <a:ext cx="6349008" cy="2411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lvl="0">
              <a:buClr>
                <a:srgbClr val="4D4D4D"/>
              </a:buClr>
              <a:buSzPts val="1400"/>
            </a:pPr>
            <a:r>
              <a:rPr lang="en-US" sz="1400" dirty="0">
                <a:solidFill>
                  <a:schemeClr val="dk1"/>
                </a:solidFill>
                <a:latin typeface="Gill Sans MT" panose="020B0502020104020203" pitchFamily="34" charset="77"/>
                <a:ea typeface="Arial"/>
                <a:sym typeface="Arial"/>
              </a:rPr>
              <a:t>Recognition of transport methods </a:t>
            </a:r>
            <a:r>
              <a:rPr lang="en-US" sz="1400" dirty="0">
                <a:solidFill>
                  <a:srgbClr val="4D4D4D"/>
                </a:solidFill>
                <a:latin typeface="Gill Sans MT"/>
                <a:sym typeface="Arial"/>
              </a:rPr>
              <a:t>		 2022-07-19</a:t>
            </a:r>
            <a:endParaRPr sz="1400" dirty="0">
              <a:solidFill>
                <a:srgbClr val="4D4D4D"/>
              </a:solidFill>
              <a:latin typeface="Gill Sans MT" panose="020B050202010402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266645324"/>
      </p:ext>
    </p:extLst>
  </p:cSld>
  <p:clrMapOvr>
    <a:masterClrMapping/>
  </p:clrMapOvr>
  <p:transition spd="slow">
    <p:fade thruBlk="1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860</TotalTime>
  <Words>870</Words>
  <Application>Microsoft Office PowerPoint</Application>
  <PresentationFormat>Panorámica</PresentationFormat>
  <Paragraphs>147</Paragraphs>
  <Slides>22</Slides>
  <Notes>11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22</vt:i4>
      </vt:variant>
    </vt:vector>
  </HeadingPairs>
  <TitlesOfParts>
    <vt:vector size="28" baseType="lpstr">
      <vt:lpstr>Arial</vt:lpstr>
      <vt:lpstr>Calibri</vt:lpstr>
      <vt:lpstr>Calibri Light</vt:lpstr>
      <vt:lpstr>Gill Sans MT</vt:lpstr>
      <vt:lpstr>Times New Roman</vt:lpstr>
      <vt:lpstr>Office Theme</vt:lpstr>
      <vt:lpstr>Recognition of transport methods </vt:lpstr>
      <vt:lpstr>Index</vt:lpstr>
      <vt:lpstr>Motivation</vt:lpstr>
      <vt:lpstr>Objectives and contributions</vt:lpstr>
      <vt:lpstr>Related works</vt:lpstr>
      <vt:lpstr>Architecture / Data Analysis </vt:lpstr>
      <vt:lpstr>Collection of data </vt:lpstr>
      <vt:lpstr>The problem with GPS recordings </vt:lpstr>
      <vt:lpstr>Data visualization</vt:lpstr>
      <vt:lpstr>Presentación de PowerPoint</vt:lpstr>
      <vt:lpstr>Acceleration sensors</vt:lpstr>
      <vt:lpstr>Presentación de PowerPoint</vt:lpstr>
      <vt:lpstr>FFT</vt:lpstr>
      <vt:lpstr>Heatmap of the sessions</vt:lpstr>
      <vt:lpstr>Traces of the sessions by method</vt:lpstr>
      <vt:lpstr>Data processing  </vt:lpstr>
      <vt:lpstr>Windowing</vt:lpstr>
      <vt:lpstr>Presentación de PowerPoint</vt:lpstr>
      <vt:lpstr>Test and Validation</vt:lpstr>
      <vt:lpstr>Presentación de PowerPoint</vt:lpstr>
      <vt:lpstr>Data availability and privacy  </vt:lpstr>
      <vt:lpstr>Conclusions and future work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Título do Trabalho </dc:title>
  <dc:creator>Microsoft Office User</dc:creator>
  <cp:lastModifiedBy>Alvar San Martin Liendo</cp:lastModifiedBy>
  <cp:revision>76</cp:revision>
  <dcterms:created xsi:type="dcterms:W3CDTF">2021-03-01T16:19:44Z</dcterms:created>
  <dcterms:modified xsi:type="dcterms:W3CDTF">2022-07-19T17:52:15Z</dcterms:modified>
</cp:coreProperties>
</file>